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879" r:id="rId2"/>
    <p:sldMasterId id="2147483894" r:id="rId3"/>
    <p:sldMasterId id="2147483977" r:id="rId4"/>
  </p:sldMasterIdLst>
  <p:notesMasterIdLst>
    <p:notesMasterId r:id="rId60"/>
  </p:notesMasterIdLst>
  <p:sldIdLst>
    <p:sldId id="371" r:id="rId5"/>
    <p:sldId id="259" r:id="rId6"/>
    <p:sldId id="262" r:id="rId7"/>
    <p:sldId id="265" r:id="rId8"/>
    <p:sldId id="268" r:id="rId9"/>
    <p:sldId id="387" r:id="rId10"/>
    <p:sldId id="271" r:id="rId11"/>
    <p:sldId id="274" r:id="rId12"/>
    <p:sldId id="277" r:id="rId13"/>
    <p:sldId id="372" r:id="rId14"/>
    <p:sldId id="280" r:id="rId15"/>
    <p:sldId id="283" r:id="rId16"/>
    <p:sldId id="286" r:id="rId17"/>
    <p:sldId id="384" r:id="rId18"/>
    <p:sldId id="385" r:id="rId19"/>
    <p:sldId id="386" r:id="rId20"/>
    <p:sldId id="292" r:id="rId21"/>
    <p:sldId id="295" r:id="rId22"/>
    <p:sldId id="301" r:id="rId23"/>
    <p:sldId id="304" r:id="rId24"/>
    <p:sldId id="307" r:id="rId25"/>
    <p:sldId id="310" r:id="rId26"/>
    <p:sldId id="373" r:id="rId27"/>
    <p:sldId id="313" r:id="rId28"/>
    <p:sldId id="316" r:id="rId29"/>
    <p:sldId id="319" r:id="rId30"/>
    <p:sldId id="322" r:id="rId31"/>
    <p:sldId id="374" r:id="rId32"/>
    <p:sldId id="376" r:id="rId33"/>
    <p:sldId id="377" r:id="rId34"/>
    <p:sldId id="325" r:id="rId35"/>
    <p:sldId id="328" r:id="rId36"/>
    <p:sldId id="331" r:id="rId37"/>
    <p:sldId id="375" r:id="rId38"/>
    <p:sldId id="380" r:id="rId39"/>
    <p:sldId id="378" r:id="rId40"/>
    <p:sldId id="379" r:id="rId41"/>
    <p:sldId id="337" r:id="rId42"/>
    <p:sldId id="340" r:id="rId43"/>
    <p:sldId id="343" r:id="rId44"/>
    <p:sldId id="349" r:id="rId45"/>
    <p:sldId id="352" r:id="rId46"/>
    <p:sldId id="381" r:id="rId47"/>
    <p:sldId id="382" r:id="rId48"/>
    <p:sldId id="383" r:id="rId49"/>
    <p:sldId id="388" r:id="rId50"/>
    <p:sldId id="390" r:id="rId51"/>
    <p:sldId id="389" r:id="rId52"/>
    <p:sldId id="391" r:id="rId53"/>
    <p:sldId id="355" r:id="rId54"/>
    <p:sldId id="361" r:id="rId55"/>
    <p:sldId id="367" r:id="rId56"/>
    <p:sldId id="369" r:id="rId57"/>
    <p:sldId id="370" r:id="rId58"/>
    <p:sldId id="368" r:id="rId59"/>
  </p:sldIdLst>
  <p:sldSz cx="14257338" cy="10693400"/>
  <p:notesSz cx="6858000" cy="9144000"/>
  <p:embeddedFontLst>
    <p:embeddedFont>
      <p:font typeface="Constantia" panose="02030602050306030303" pitchFamily="18" charset="0"/>
      <p:regular r:id="rId61"/>
      <p:bold r:id="rId62"/>
      <p:italic r:id="rId63"/>
      <p:boldItalic r:id="rId64"/>
    </p:embeddedFont>
    <p:embeddedFont>
      <p:font typeface="Inter" panose="020B0604020202020204" charset="0"/>
      <p:regular r:id="rId65"/>
    </p:embeddedFont>
    <p:embeddedFont>
      <p:font typeface="Prata" panose="020B0604020202020204" charset="0"/>
      <p:regular r:id="rId66"/>
    </p:embeddedFont>
    <p:embeddedFont>
      <p:font typeface="Raleway" pitchFamily="2" charset="0"/>
      <p:regular r:id="rId67"/>
      <p:bold r:id="rId68"/>
      <p:italic r:id="rId69"/>
      <p:boldItalic r:id="rId70"/>
    </p:embeddedFont>
    <p:embeddedFont>
      <p:font typeface="Roboto" panose="02000000000000000000" pitchFamily="2" charset="0"/>
      <p:regular r:id="rId71"/>
      <p:bold r:id="rId72"/>
      <p:italic r:id="rId73"/>
      <p:boldItalic r:id="rId74"/>
    </p:embeddedFont>
    <p:embeddedFont>
      <p:font typeface="Roboto Mono Medium" panose="00000009000000000000" pitchFamily="49" charset="0"/>
      <p:regular r:id="rId75"/>
      <p:italic r:id="rId76"/>
    </p:embeddedFont>
    <p:embeddedFont>
      <p:font typeface="Roboto Slab" pitchFamily="2" charset="0"/>
      <p:regular r:id="rId77"/>
      <p:bold r:id="rId78"/>
    </p:embeddedFont>
  </p:embeddedFontLst>
  <p:custDataLst>
    <p:tags r:id="rId7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278E16-77DB-4828-9CE2-74AFE42A98D1}">
          <p14:sldIdLst>
            <p14:sldId id="371"/>
            <p14:sldId id="259"/>
            <p14:sldId id="262"/>
            <p14:sldId id="265"/>
            <p14:sldId id="268"/>
            <p14:sldId id="387"/>
            <p14:sldId id="271"/>
            <p14:sldId id="274"/>
            <p14:sldId id="277"/>
            <p14:sldId id="372"/>
            <p14:sldId id="280"/>
            <p14:sldId id="283"/>
            <p14:sldId id="286"/>
            <p14:sldId id="384"/>
            <p14:sldId id="385"/>
            <p14:sldId id="386"/>
            <p14:sldId id="292"/>
            <p14:sldId id="295"/>
            <p14:sldId id="301"/>
            <p14:sldId id="304"/>
            <p14:sldId id="307"/>
            <p14:sldId id="310"/>
            <p14:sldId id="373"/>
            <p14:sldId id="313"/>
            <p14:sldId id="316"/>
            <p14:sldId id="319"/>
            <p14:sldId id="322"/>
            <p14:sldId id="374"/>
            <p14:sldId id="376"/>
            <p14:sldId id="377"/>
            <p14:sldId id="325"/>
            <p14:sldId id="328"/>
            <p14:sldId id="331"/>
            <p14:sldId id="375"/>
            <p14:sldId id="380"/>
            <p14:sldId id="378"/>
            <p14:sldId id="379"/>
            <p14:sldId id="337"/>
            <p14:sldId id="340"/>
            <p14:sldId id="343"/>
            <p14:sldId id="349"/>
            <p14:sldId id="352"/>
            <p14:sldId id="381"/>
            <p14:sldId id="382"/>
            <p14:sldId id="383"/>
            <p14:sldId id="388"/>
            <p14:sldId id="390"/>
            <p14:sldId id="389"/>
            <p14:sldId id="391"/>
            <p14:sldId id="355"/>
            <p14:sldId id="361"/>
            <p14:sldId id="367"/>
            <p14:sldId id="369"/>
            <p14:sldId id="370"/>
          </p14:sldIdLst>
        </p14:section>
        <p14:section name="Untitled Section" id="{CA99922A-DC5B-4031-8796-4D7B3CC53080}">
          <p14:sldIdLst>
            <p14:sldId id="3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93" autoAdjust="0"/>
    <p:restoredTop sz="0"/>
  </p:normalViewPr>
  <p:slideViewPr>
    <p:cSldViewPr>
      <p:cViewPr varScale="1">
        <p:scale>
          <a:sx n="63" d="100"/>
          <a:sy n="63" d="100"/>
        </p:scale>
        <p:origin x="677" y="6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4.fntdata"/><Relationship Id="rId79"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font" Target="fonts/font1.fntdata"/><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5/18/2025</a:t>
            </a:fld>
            <a:endParaRPr lang="en-US"/>
          </a:p>
        </p:txBody>
      </p:sp>
      <p:sp>
        <p:nvSpPr>
          <p:cNvPr id="4" name="Slide Image Placeholder 3"/>
          <p:cNvSpPr>
            <a:spLocks noGrp="1" noRot="1" noChangeAspect="1"/>
          </p:cNvSpPr>
          <p:nvPr>
            <p:ph type="sldImg" idx="2"/>
          </p:nvPr>
        </p:nvSpPr>
        <p:spPr>
          <a:xfrm>
            <a:off x="1373188" y="1143000"/>
            <a:ext cx="4111625"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3000"/>
            <a:ext cx="41116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D35D9921-1CE0-4533-84F6-C697626220E5}" type="datetimeFigureOut">
              <a:rPr lang="en-US" smtClean="0"/>
              <a:t>5/18/2025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4F0CFAD-D538-4EEA-B118-A8B121D02BA5}" type="datetimeFigureOut">
              <a:rPr lang="en-US" smtClean="0"/>
              <a:t>5/18/2025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ED7CE80-5AAE-4AA4-9AA2-4E6F5BEED433}" type="datetimeFigureOut">
              <a:rPr lang="en-US" smtClean="0"/>
              <a:t>5/18/2025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301" y="1750055"/>
            <a:ext cx="12118737" cy="3722887"/>
          </a:xfrm>
        </p:spPr>
        <p:txBody>
          <a:bodyPr anchor="b"/>
          <a:lstStyle>
            <a:lvl1pPr algn="ctr">
              <a:defRPr sz="9355"/>
            </a:lvl1pPr>
          </a:lstStyle>
          <a:p>
            <a:r>
              <a:rPr lang="en-US"/>
              <a:t>Click to edit Master title style</a:t>
            </a:r>
          </a:p>
        </p:txBody>
      </p:sp>
      <p:sp>
        <p:nvSpPr>
          <p:cNvPr id="3" name="Subtitle 2"/>
          <p:cNvSpPr>
            <a:spLocks noGrp="1"/>
          </p:cNvSpPr>
          <p:nvPr>
            <p:ph type="subTitle" idx="1"/>
          </p:nvPr>
        </p:nvSpPr>
        <p:spPr>
          <a:xfrm>
            <a:off x="1782167" y="5616511"/>
            <a:ext cx="10693004"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46770925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3104633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2767" y="2665927"/>
            <a:ext cx="12296954" cy="4448157"/>
          </a:xfrm>
        </p:spPr>
        <p:txBody>
          <a:bodyPr anchor="b"/>
          <a:lstStyle>
            <a:lvl1pPr>
              <a:defRPr sz="9355"/>
            </a:lvl1pPr>
          </a:lstStyle>
          <a:p>
            <a:r>
              <a:rPr lang="en-US"/>
              <a:t>Click to edit Master title style</a:t>
            </a:r>
          </a:p>
        </p:txBody>
      </p:sp>
      <p:sp>
        <p:nvSpPr>
          <p:cNvPr id="3" name="Text Placeholder 2"/>
          <p:cNvSpPr>
            <a:spLocks noGrp="1"/>
          </p:cNvSpPr>
          <p:nvPr>
            <p:ph type="body" idx="1"/>
          </p:nvPr>
        </p:nvSpPr>
        <p:spPr>
          <a:xfrm>
            <a:off x="972767" y="7156165"/>
            <a:ext cx="12296954" cy="2339180"/>
          </a:xfrm>
        </p:spPr>
        <p:txBody>
          <a:bodyPr/>
          <a:lstStyle>
            <a:lvl1pPr marL="0" indent="0">
              <a:buNone/>
              <a:defRPr sz="3742">
                <a:solidFill>
                  <a:schemeClr val="tx1"/>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2589042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80192" y="2846623"/>
            <a:ext cx="6059369"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217777" y="2846623"/>
            <a:ext cx="6059369"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0900502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2049" y="569327"/>
            <a:ext cx="12296954" cy="2066896"/>
          </a:xfrm>
        </p:spPr>
        <p:txBody>
          <a:bodyPr/>
          <a:lstStyle/>
          <a:p>
            <a:r>
              <a:rPr lang="en-US"/>
              <a:t>Click to edit Master title style</a:t>
            </a:r>
          </a:p>
        </p:txBody>
      </p:sp>
      <p:sp>
        <p:nvSpPr>
          <p:cNvPr id="3" name="Text Placeholder 2"/>
          <p:cNvSpPr>
            <a:spLocks noGrp="1"/>
          </p:cNvSpPr>
          <p:nvPr>
            <p:ph type="body" idx="1"/>
          </p:nvPr>
        </p:nvSpPr>
        <p:spPr>
          <a:xfrm>
            <a:off x="982051" y="2621369"/>
            <a:ext cx="6031521"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982051" y="3906061"/>
            <a:ext cx="6031521"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217778" y="2621369"/>
            <a:ext cx="6061226"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7217778" y="3906061"/>
            <a:ext cx="6061226"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99723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1637980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887323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2049" y="712893"/>
            <a:ext cx="4598363" cy="2495127"/>
          </a:xfrm>
        </p:spPr>
        <p:txBody>
          <a:bodyPr anchor="b"/>
          <a:lstStyle>
            <a:lvl1pPr>
              <a:defRPr sz="4989"/>
            </a:lvl1pPr>
          </a:lstStyle>
          <a:p>
            <a:r>
              <a:rPr lang="en-US"/>
              <a:t>Click to edit Master title style</a:t>
            </a:r>
          </a:p>
        </p:txBody>
      </p:sp>
      <p:sp>
        <p:nvSpPr>
          <p:cNvPr id="3" name="Content Placeholder 2"/>
          <p:cNvSpPr>
            <a:spLocks noGrp="1"/>
          </p:cNvSpPr>
          <p:nvPr>
            <p:ph idx="1"/>
          </p:nvPr>
        </p:nvSpPr>
        <p:spPr>
          <a:xfrm>
            <a:off x="6061226" y="1539654"/>
            <a:ext cx="7217777"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82049" y="3208020"/>
            <a:ext cx="4598363"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5375733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7878B5B-2C5A-4EE4-9358-87A0C1CE3AAD}" type="datetimeFigureOut">
              <a:rPr lang="en-US" smtClean="0"/>
              <a:t>5/18/2025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2049" y="712893"/>
            <a:ext cx="4598363" cy="2495127"/>
          </a:xfrm>
        </p:spPr>
        <p:txBody>
          <a:bodyPr anchor="b"/>
          <a:lstStyle>
            <a:lvl1pPr>
              <a:defRPr sz="4989"/>
            </a:lvl1pPr>
          </a:lstStyle>
          <a:p>
            <a:r>
              <a:rPr lang="en-US"/>
              <a:t>Click to edit Master title style</a:t>
            </a:r>
          </a:p>
        </p:txBody>
      </p:sp>
      <p:sp>
        <p:nvSpPr>
          <p:cNvPr id="3" name="Picture Placeholder 2"/>
          <p:cNvSpPr>
            <a:spLocks noGrp="1" noChangeAspect="1"/>
          </p:cNvSpPr>
          <p:nvPr>
            <p:ph type="pic" idx="1"/>
          </p:nvPr>
        </p:nvSpPr>
        <p:spPr>
          <a:xfrm>
            <a:off x="6061226" y="1539654"/>
            <a:ext cx="7217777"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p>
        </p:txBody>
      </p:sp>
      <p:sp>
        <p:nvSpPr>
          <p:cNvPr id="4" name="Text Placeholder 3"/>
          <p:cNvSpPr>
            <a:spLocks noGrp="1"/>
          </p:cNvSpPr>
          <p:nvPr>
            <p:ph type="body" sz="half" idx="2"/>
          </p:nvPr>
        </p:nvSpPr>
        <p:spPr>
          <a:xfrm>
            <a:off x="982049" y="3208020"/>
            <a:ext cx="4598363"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8437639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4184166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02908" y="569325"/>
            <a:ext cx="3074239" cy="90621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80193" y="569325"/>
            <a:ext cx="9044499"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3727867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12894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89038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8214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04227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301" y="1750055"/>
            <a:ext cx="12118737" cy="3722887"/>
          </a:xfrm>
        </p:spPr>
        <p:txBody>
          <a:bodyPr anchor="b"/>
          <a:lstStyle>
            <a:lvl1pPr algn="ctr">
              <a:defRPr sz="9355"/>
            </a:lvl1pPr>
          </a:lstStyle>
          <a:p>
            <a:r>
              <a:rPr lang="en-US"/>
              <a:t>Click to edit Master title style</a:t>
            </a:r>
          </a:p>
        </p:txBody>
      </p:sp>
      <p:sp>
        <p:nvSpPr>
          <p:cNvPr id="3" name="Subtitle 2"/>
          <p:cNvSpPr>
            <a:spLocks noGrp="1"/>
          </p:cNvSpPr>
          <p:nvPr>
            <p:ph type="subTitle" idx="1"/>
          </p:nvPr>
        </p:nvSpPr>
        <p:spPr>
          <a:xfrm>
            <a:off x="1782167" y="5616511"/>
            <a:ext cx="10693004"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3096769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56717400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2767" y="2665927"/>
            <a:ext cx="12296954" cy="4448157"/>
          </a:xfrm>
        </p:spPr>
        <p:txBody>
          <a:bodyPr anchor="b"/>
          <a:lstStyle>
            <a:lvl1pPr>
              <a:defRPr sz="9355"/>
            </a:lvl1pPr>
          </a:lstStyle>
          <a:p>
            <a:r>
              <a:rPr lang="en-US"/>
              <a:t>Click to edit Master title style</a:t>
            </a:r>
          </a:p>
        </p:txBody>
      </p:sp>
      <p:sp>
        <p:nvSpPr>
          <p:cNvPr id="3" name="Text Placeholder 2"/>
          <p:cNvSpPr>
            <a:spLocks noGrp="1"/>
          </p:cNvSpPr>
          <p:nvPr>
            <p:ph type="body" idx="1"/>
          </p:nvPr>
        </p:nvSpPr>
        <p:spPr>
          <a:xfrm>
            <a:off x="972767" y="7156165"/>
            <a:ext cx="12296954" cy="2339180"/>
          </a:xfrm>
        </p:spPr>
        <p:txBody>
          <a:bodyPr/>
          <a:lstStyle>
            <a:lvl1pPr marL="0" indent="0">
              <a:buNone/>
              <a:defRPr sz="3742">
                <a:solidFill>
                  <a:schemeClr val="tx1"/>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1868105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BF4D6018-7A98-4DDD-9390-BCE6BC0A88D4}" type="datetimeFigureOut">
              <a:rPr lang="en-US" smtClean="0"/>
              <a:t>5/18/2025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80192" y="2846623"/>
            <a:ext cx="6059369"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217777" y="2846623"/>
            <a:ext cx="6059369"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11166052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2049" y="569327"/>
            <a:ext cx="12296954" cy="2066896"/>
          </a:xfrm>
        </p:spPr>
        <p:txBody>
          <a:bodyPr/>
          <a:lstStyle/>
          <a:p>
            <a:r>
              <a:rPr lang="en-US"/>
              <a:t>Click to edit Master title style</a:t>
            </a:r>
          </a:p>
        </p:txBody>
      </p:sp>
      <p:sp>
        <p:nvSpPr>
          <p:cNvPr id="3" name="Text Placeholder 2"/>
          <p:cNvSpPr>
            <a:spLocks noGrp="1"/>
          </p:cNvSpPr>
          <p:nvPr>
            <p:ph type="body" idx="1"/>
          </p:nvPr>
        </p:nvSpPr>
        <p:spPr>
          <a:xfrm>
            <a:off x="982051" y="2621369"/>
            <a:ext cx="6031521"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982051" y="3906061"/>
            <a:ext cx="6031521"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217778" y="2621369"/>
            <a:ext cx="6061226"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7217778" y="3906061"/>
            <a:ext cx="6061226"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69946396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67882758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45431850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2049" y="712893"/>
            <a:ext cx="4598363" cy="2495127"/>
          </a:xfrm>
        </p:spPr>
        <p:txBody>
          <a:bodyPr anchor="b"/>
          <a:lstStyle>
            <a:lvl1pPr>
              <a:defRPr sz="4989"/>
            </a:lvl1pPr>
          </a:lstStyle>
          <a:p>
            <a:r>
              <a:rPr lang="en-US"/>
              <a:t>Click to edit Master title style</a:t>
            </a:r>
          </a:p>
        </p:txBody>
      </p:sp>
      <p:sp>
        <p:nvSpPr>
          <p:cNvPr id="3" name="Content Placeholder 2"/>
          <p:cNvSpPr>
            <a:spLocks noGrp="1"/>
          </p:cNvSpPr>
          <p:nvPr>
            <p:ph idx="1"/>
          </p:nvPr>
        </p:nvSpPr>
        <p:spPr>
          <a:xfrm>
            <a:off x="6061226" y="1539654"/>
            <a:ext cx="7217777"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82049" y="3208020"/>
            <a:ext cx="4598363"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11279887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2049" y="712893"/>
            <a:ext cx="4598363" cy="2495127"/>
          </a:xfrm>
        </p:spPr>
        <p:txBody>
          <a:bodyPr anchor="b"/>
          <a:lstStyle>
            <a:lvl1pPr>
              <a:defRPr sz="4989"/>
            </a:lvl1pPr>
          </a:lstStyle>
          <a:p>
            <a:r>
              <a:rPr lang="en-US"/>
              <a:t>Click to edit Master title style</a:t>
            </a:r>
          </a:p>
        </p:txBody>
      </p:sp>
      <p:sp>
        <p:nvSpPr>
          <p:cNvPr id="3" name="Picture Placeholder 2"/>
          <p:cNvSpPr>
            <a:spLocks noGrp="1" noChangeAspect="1"/>
          </p:cNvSpPr>
          <p:nvPr>
            <p:ph type="pic" idx="1"/>
          </p:nvPr>
        </p:nvSpPr>
        <p:spPr>
          <a:xfrm>
            <a:off x="6061226" y="1539654"/>
            <a:ext cx="7217777"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p>
        </p:txBody>
      </p:sp>
      <p:sp>
        <p:nvSpPr>
          <p:cNvPr id="4" name="Text Placeholder 3"/>
          <p:cNvSpPr>
            <a:spLocks noGrp="1"/>
          </p:cNvSpPr>
          <p:nvPr>
            <p:ph type="body" sz="half" idx="2"/>
          </p:nvPr>
        </p:nvSpPr>
        <p:spPr>
          <a:xfrm>
            <a:off x="982049" y="3208020"/>
            <a:ext cx="4598363"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67820285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58835827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02908" y="569325"/>
            <a:ext cx="3074239" cy="90621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80193" y="569325"/>
            <a:ext cx="9044499"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412236639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09517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14442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E298DDFB-E0FA-4CED-94D3-DCADE16546E9}" type="datetimeFigureOut">
              <a:rPr lang="en-US" smtClean="0"/>
              <a:t>5/18/2025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41014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301" y="1750055"/>
            <a:ext cx="12118737" cy="3722887"/>
          </a:xfrm>
        </p:spPr>
        <p:txBody>
          <a:bodyPr anchor="b"/>
          <a:lstStyle>
            <a:lvl1pPr algn="ctr">
              <a:defRPr sz="9355"/>
            </a:lvl1pPr>
          </a:lstStyle>
          <a:p>
            <a:r>
              <a:rPr lang="en-US"/>
              <a:t>Click to edit Master title style</a:t>
            </a:r>
          </a:p>
        </p:txBody>
      </p:sp>
      <p:sp>
        <p:nvSpPr>
          <p:cNvPr id="3" name="Subtitle 2"/>
          <p:cNvSpPr>
            <a:spLocks noGrp="1"/>
          </p:cNvSpPr>
          <p:nvPr>
            <p:ph type="subTitle" idx="1"/>
          </p:nvPr>
        </p:nvSpPr>
        <p:spPr>
          <a:xfrm>
            <a:off x="1782167" y="5616511"/>
            <a:ext cx="10693004"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81828351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47697468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2767" y="2665927"/>
            <a:ext cx="12296954" cy="4448157"/>
          </a:xfrm>
        </p:spPr>
        <p:txBody>
          <a:bodyPr anchor="b"/>
          <a:lstStyle>
            <a:lvl1pPr>
              <a:defRPr sz="9355"/>
            </a:lvl1pPr>
          </a:lstStyle>
          <a:p>
            <a:r>
              <a:rPr lang="en-US"/>
              <a:t>Click to edit Master title style</a:t>
            </a:r>
          </a:p>
        </p:txBody>
      </p:sp>
      <p:sp>
        <p:nvSpPr>
          <p:cNvPr id="3" name="Text Placeholder 2"/>
          <p:cNvSpPr>
            <a:spLocks noGrp="1"/>
          </p:cNvSpPr>
          <p:nvPr>
            <p:ph type="body" idx="1"/>
          </p:nvPr>
        </p:nvSpPr>
        <p:spPr>
          <a:xfrm>
            <a:off x="972767" y="7156165"/>
            <a:ext cx="12296954" cy="2339180"/>
          </a:xfrm>
        </p:spPr>
        <p:txBody>
          <a:bodyPr/>
          <a:lstStyle>
            <a:lvl1pPr marL="0" indent="0">
              <a:buNone/>
              <a:defRPr sz="3742">
                <a:solidFill>
                  <a:schemeClr val="tx1"/>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40666489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80192" y="2846623"/>
            <a:ext cx="6059369"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217777" y="2846623"/>
            <a:ext cx="6059369"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5480282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2049" y="569327"/>
            <a:ext cx="12296954" cy="2066896"/>
          </a:xfrm>
        </p:spPr>
        <p:txBody>
          <a:bodyPr/>
          <a:lstStyle/>
          <a:p>
            <a:r>
              <a:rPr lang="en-US"/>
              <a:t>Click to edit Master title style</a:t>
            </a:r>
          </a:p>
        </p:txBody>
      </p:sp>
      <p:sp>
        <p:nvSpPr>
          <p:cNvPr id="3" name="Text Placeholder 2"/>
          <p:cNvSpPr>
            <a:spLocks noGrp="1"/>
          </p:cNvSpPr>
          <p:nvPr>
            <p:ph type="body" idx="1"/>
          </p:nvPr>
        </p:nvSpPr>
        <p:spPr>
          <a:xfrm>
            <a:off x="982051" y="2621369"/>
            <a:ext cx="6031521"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982051" y="3906061"/>
            <a:ext cx="6031521"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217778" y="2621369"/>
            <a:ext cx="6061226"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7217778" y="3906061"/>
            <a:ext cx="6061226"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18840529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84747877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7318339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2049" y="712893"/>
            <a:ext cx="4598363" cy="2495127"/>
          </a:xfrm>
        </p:spPr>
        <p:txBody>
          <a:bodyPr anchor="b"/>
          <a:lstStyle>
            <a:lvl1pPr>
              <a:defRPr sz="4989"/>
            </a:lvl1pPr>
          </a:lstStyle>
          <a:p>
            <a:r>
              <a:rPr lang="en-US"/>
              <a:t>Click to edit Master title style</a:t>
            </a:r>
          </a:p>
        </p:txBody>
      </p:sp>
      <p:sp>
        <p:nvSpPr>
          <p:cNvPr id="3" name="Content Placeholder 2"/>
          <p:cNvSpPr>
            <a:spLocks noGrp="1"/>
          </p:cNvSpPr>
          <p:nvPr>
            <p:ph idx="1"/>
          </p:nvPr>
        </p:nvSpPr>
        <p:spPr>
          <a:xfrm>
            <a:off x="6061226" y="1539654"/>
            <a:ext cx="7217777"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82049" y="3208020"/>
            <a:ext cx="4598363"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47442418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2049" y="712893"/>
            <a:ext cx="4598363" cy="2495127"/>
          </a:xfrm>
        </p:spPr>
        <p:txBody>
          <a:bodyPr anchor="b"/>
          <a:lstStyle>
            <a:lvl1pPr>
              <a:defRPr sz="4989"/>
            </a:lvl1pPr>
          </a:lstStyle>
          <a:p>
            <a:r>
              <a:rPr lang="en-US"/>
              <a:t>Click to edit Master title style</a:t>
            </a:r>
          </a:p>
        </p:txBody>
      </p:sp>
      <p:sp>
        <p:nvSpPr>
          <p:cNvPr id="3" name="Picture Placeholder 2"/>
          <p:cNvSpPr>
            <a:spLocks noGrp="1" noChangeAspect="1"/>
          </p:cNvSpPr>
          <p:nvPr>
            <p:ph type="pic" idx="1"/>
          </p:nvPr>
        </p:nvSpPr>
        <p:spPr>
          <a:xfrm>
            <a:off x="6061226" y="1539654"/>
            <a:ext cx="7217777"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p>
        </p:txBody>
      </p:sp>
      <p:sp>
        <p:nvSpPr>
          <p:cNvPr id="4" name="Text Placeholder 3"/>
          <p:cNvSpPr>
            <a:spLocks noGrp="1"/>
          </p:cNvSpPr>
          <p:nvPr>
            <p:ph type="body" sz="half" idx="2"/>
          </p:nvPr>
        </p:nvSpPr>
        <p:spPr>
          <a:xfrm>
            <a:off x="982049" y="3208020"/>
            <a:ext cx="4598363"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56655380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8BD6A6FA-2090-4B26-87A3-CEBEFABFDD8F}" type="datetimeFigureOut">
              <a:rPr lang="en-US" smtClean="0"/>
              <a:t>5/18/2025</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357404501"/>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02908" y="569325"/>
            <a:ext cx="3074239" cy="90621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80193" y="569325"/>
            <a:ext cx="9044499"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691086752"/>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831175"/>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373476"/>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690119"/>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301" y="1750055"/>
            <a:ext cx="12118737" cy="3722887"/>
          </a:xfrm>
        </p:spPr>
        <p:txBody>
          <a:bodyPr anchor="b"/>
          <a:lstStyle>
            <a:lvl1pPr algn="ctr">
              <a:defRPr sz="9355"/>
            </a:lvl1pPr>
          </a:lstStyle>
          <a:p>
            <a:r>
              <a:rPr lang="en-US"/>
              <a:t>Click to edit Master title style</a:t>
            </a:r>
          </a:p>
        </p:txBody>
      </p:sp>
      <p:sp>
        <p:nvSpPr>
          <p:cNvPr id="3" name="Subtitle 2"/>
          <p:cNvSpPr>
            <a:spLocks noGrp="1"/>
          </p:cNvSpPr>
          <p:nvPr>
            <p:ph type="subTitle" idx="1"/>
          </p:nvPr>
        </p:nvSpPr>
        <p:spPr>
          <a:xfrm>
            <a:off x="1782167" y="5616511"/>
            <a:ext cx="10693004"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50137650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08775600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2767" y="2665927"/>
            <a:ext cx="12296954" cy="4448157"/>
          </a:xfrm>
        </p:spPr>
        <p:txBody>
          <a:bodyPr anchor="b"/>
          <a:lstStyle>
            <a:lvl1pPr>
              <a:defRPr sz="9355"/>
            </a:lvl1pPr>
          </a:lstStyle>
          <a:p>
            <a:r>
              <a:rPr lang="en-US"/>
              <a:t>Click to edit Master title style</a:t>
            </a:r>
          </a:p>
        </p:txBody>
      </p:sp>
      <p:sp>
        <p:nvSpPr>
          <p:cNvPr id="3" name="Text Placeholder 2"/>
          <p:cNvSpPr>
            <a:spLocks noGrp="1"/>
          </p:cNvSpPr>
          <p:nvPr>
            <p:ph type="body" idx="1"/>
          </p:nvPr>
        </p:nvSpPr>
        <p:spPr>
          <a:xfrm>
            <a:off x="972767" y="7156165"/>
            <a:ext cx="12296954" cy="2339180"/>
          </a:xfrm>
        </p:spPr>
        <p:txBody>
          <a:bodyPr/>
          <a:lstStyle>
            <a:lvl1pPr marL="0" indent="0">
              <a:buNone/>
              <a:defRPr sz="3742">
                <a:solidFill>
                  <a:schemeClr val="tx1"/>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411511483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80192" y="2846623"/>
            <a:ext cx="6059369"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217777" y="2846623"/>
            <a:ext cx="6059369"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98404247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982049" y="569327"/>
            <a:ext cx="12296954" cy="2066896"/>
          </a:xfrm>
        </p:spPr>
        <p:txBody>
          <a:bodyPr/>
          <a:lstStyle/>
          <a:p>
            <a:r>
              <a:rPr lang="en-US"/>
              <a:t>Click to edit Master title style</a:t>
            </a:r>
          </a:p>
        </p:txBody>
      </p:sp>
      <p:sp>
        <p:nvSpPr>
          <p:cNvPr id="3" name="Text Placeholder 2"/>
          <p:cNvSpPr>
            <a:spLocks noGrp="1"/>
          </p:cNvSpPr>
          <p:nvPr>
            <p:ph type="body" idx="1"/>
          </p:nvPr>
        </p:nvSpPr>
        <p:spPr>
          <a:xfrm>
            <a:off x="982051" y="2621369"/>
            <a:ext cx="6031521"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982051" y="3906061"/>
            <a:ext cx="6031521"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217778" y="2621369"/>
            <a:ext cx="6061226"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7217778" y="3906061"/>
            <a:ext cx="6061226"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1574893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C6C6093D-8748-45A2-A5CE-2C5376123B48}" type="datetimeFigureOut">
              <a:rPr lang="en-US" smtClean="0"/>
              <a:t>5/18/2025</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591214033"/>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57635667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2049" y="712893"/>
            <a:ext cx="4598363" cy="2495127"/>
          </a:xfrm>
        </p:spPr>
        <p:txBody>
          <a:bodyPr anchor="b"/>
          <a:lstStyle>
            <a:lvl1pPr>
              <a:defRPr sz="4989"/>
            </a:lvl1pPr>
          </a:lstStyle>
          <a:p>
            <a:r>
              <a:rPr lang="en-US"/>
              <a:t>Click to edit Master title style</a:t>
            </a:r>
          </a:p>
        </p:txBody>
      </p:sp>
      <p:sp>
        <p:nvSpPr>
          <p:cNvPr id="3" name="Content Placeholder 2"/>
          <p:cNvSpPr>
            <a:spLocks noGrp="1"/>
          </p:cNvSpPr>
          <p:nvPr>
            <p:ph idx="1"/>
          </p:nvPr>
        </p:nvSpPr>
        <p:spPr>
          <a:xfrm>
            <a:off x="6061226" y="1539654"/>
            <a:ext cx="7217777"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82049" y="3208020"/>
            <a:ext cx="4598363"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73296899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2049" y="712893"/>
            <a:ext cx="4598363" cy="2495127"/>
          </a:xfrm>
        </p:spPr>
        <p:txBody>
          <a:bodyPr anchor="b"/>
          <a:lstStyle>
            <a:lvl1pPr>
              <a:defRPr sz="4989"/>
            </a:lvl1pPr>
          </a:lstStyle>
          <a:p>
            <a:r>
              <a:rPr lang="en-US"/>
              <a:t>Click to edit Master title style</a:t>
            </a:r>
          </a:p>
        </p:txBody>
      </p:sp>
      <p:sp>
        <p:nvSpPr>
          <p:cNvPr id="3" name="Picture Placeholder 2"/>
          <p:cNvSpPr>
            <a:spLocks noGrp="1" noChangeAspect="1"/>
          </p:cNvSpPr>
          <p:nvPr>
            <p:ph type="pic" idx="1"/>
          </p:nvPr>
        </p:nvSpPr>
        <p:spPr>
          <a:xfrm>
            <a:off x="6061226" y="1539654"/>
            <a:ext cx="7217777"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p>
        </p:txBody>
      </p:sp>
      <p:sp>
        <p:nvSpPr>
          <p:cNvPr id="4" name="Text Placeholder 3"/>
          <p:cNvSpPr>
            <a:spLocks noGrp="1"/>
          </p:cNvSpPr>
          <p:nvPr>
            <p:ph type="body" sz="half" idx="2"/>
          </p:nvPr>
        </p:nvSpPr>
        <p:spPr>
          <a:xfrm>
            <a:off x="982049" y="3208020"/>
            <a:ext cx="4598363"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35369118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2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27917954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2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02908" y="569325"/>
            <a:ext cx="3074239" cy="90621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80193" y="569325"/>
            <a:ext cx="9044499"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59390537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_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795749"/>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23691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455092"/>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45920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7D64A6DB-5500-4AC6-9854-4D722E4EBC32}" type="datetimeFigureOut">
              <a:rPr lang="en-US" smtClean="0"/>
              <a:t>5/18/2025</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3_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024513"/>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2_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60976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4_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81875"/>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3_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684282"/>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5_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03957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4_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6342"/>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257338" cy="10693400"/>
          </a:xfrm>
          <a:prstGeom prst="rect">
            <a:avLst/>
          </a:prstGeom>
        </p:spPr>
      </p:pic>
      <p:sp>
        <p:nvSpPr>
          <p:cNvPr id="3" name="Shape 0"/>
          <p:cNvSpPr/>
          <p:nvPr/>
        </p:nvSpPr>
        <p:spPr>
          <a:xfrm>
            <a:off x="0" y="0"/>
            <a:ext cx="14257338" cy="10693400"/>
          </a:xfrm>
          <a:prstGeom prst="rect">
            <a:avLst/>
          </a:prstGeom>
          <a:solidFill>
            <a:srgbClr val="1B1C1D"/>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1" descr="preencoded.png">
            <a:hlinkClick r:id="rId3"/>
          </p:cNvPr>
          <p:cNvPicPr>
            <a:picLocks noChangeAspect="1"/>
          </p:cNvPicPr>
          <p:nvPr/>
        </p:nvPicPr>
        <p:blipFill>
          <a:blip r:embed="rId4"/>
          <a:stretch>
            <a:fillRect/>
          </a:stretch>
        </p:blipFill>
        <p:spPr>
          <a:xfrm>
            <a:off x="12511825" y="10069618"/>
            <a:ext cx="1678680" cy="534670"/>
          </a:xfrm>
          <a:prstGeom prst="rect">
            <a:avLst/>
          </a:prstGeom>
        </p:spPr>
      </p:pic>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257338" cy="10693400"/>
          </a:xfrm>
          <a:prstGeom prst="rect">
            <a:avLst/>
          </a:prstGeom>
        </p:spPr>
      </p:pic>
      <p:sp>
        <p:nvSpPr>
          <p:cNvPr id="3" name="Shape 0"/>
          <p:cNvSpPr/>
          <p:nvPr/>
        </p:nvSpPr>
        <p:spPr>
          <a:xfrm>
            <a:off x="0" y="0"/>
            <a:ext cx="14257338" cy="10693400"/>
          </a:xfrm>
          <a:prstGeom prst="rect">
            <a:avLst/>
          </a:prstGeom>
          <a:solidFill>
            <a:srgbClr val="1B1C1D"/>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1" descr="preencoded.png">
            <a:hlinkClick r:id="rId3"/>
          </p:cNvPr>
          <p:cNvPicPr>
            <a:picLocks noChangeAspect="1"/>
          </p:cNvPicPr>
          <p:nvPr/>
        </p:nvPicPr>
        <p:blipFill>
          <a:blip r:embed="rId4"/>
          <a:stretch>
            <a:fillRect/>
          </a:stretch>
        </p:blipFill>
        <p:spPr>
          <a:xfrm>
            <a:off x="12511825" y="10069618"/>
            <a:ext cx="1678680" cy="534670"/>
          </a:xfrm>
          <a:prstGeom prst="rect">
            <a:avLst/>
          </a:prstGeom>
        </p:spPr>
      </p:pic>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257338" cy="10693400"/>
          </a:xfrm>
          <a:prstGeom prst="rect">
            <a:avLst/>
          </a:prstGeom>
        </p:spPr>
      </p:pic>
      <p:sp>
        <p:nvSpPr>
          <p:cNvPr id="3" name="Shape 0"/>
          <p:cNvSpPr/>
          <p:nvPr/>
        </p:nvSpPr>
        <p:spPr>
          <a:xfrm>
            <a:off x="0" y="0"/>
            <a:ext cx="14257338" cy="10693400"/>
          </a:xfrm>
          <a:prstGeom prst="rect">
            <a:avLst/>
          </a:prstGeom>
          <a:solidFill>
            <a:srgbClr val="1B1C1D"/>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1" descr="preencoded.png">
            <a:hlinkClick r:id="rId3"/>
          </p:cNvPr>
          <p:cNvPicPr>
            <a:picLocks noChangeAspect="1"/>
          </p:cNvPicPr>
          <p:nvPr/>
        </p:nvPicPr>
        <p:blipFill>
          <a:blip r:embed="rId4"/>
          <a:stretch>
            <a:fillRect/>
          </a:stretch>
        </p:blipFill>
        <p:spPr>
          <a:xfrm>
            <a:off x="12511825" y="10069618"/>
            <a:ext cx="1678680" cy="534670"/>
          </a:xfrm>
          <a:prstGeom prst="rect">
            <a:avLst/>
          </a:prstGeom>
        </p:spPr>
      </p:pic>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0B3EF70E-36BF-4767-B118-797AB801BFBF}" type="datetimeFigureOut">
              <a:rPr lang="en-US" smtClean="0"/>
              <a:t>5/18/2025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257338" cy="10693400"/>
          </a:xfrm>
          <a:prstGeom prst="rect">
            <a:avLst/>
          </a:prstGeom>
        </p:spPr>
      </p:pic>
      <p:sp>
        <p:nvSpPr>
          <p:cNvPr id="3" name="Shape 0"/>
          <p:cNvSpPr/>
          <p:nvPr/>
        </p:nvSpPr>
        <p:spPr>
          <a:xfrm>
            <a:off x="0" y="0"/>
            <a:ext cx="14257338" cy="10693400"/>
          </a:xfrm>
          <a:prstGeom prst="rect">
            <a:avLst/>
          </a:prstGeom>
          <a:solidFill>
            <a:srgbClr val="1B1C1D"/>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1" descr="preencoded.png">
            <a:hlinkClick r:id="rId3"/>
          </p:cNvPr>
          <p:cNvPicPr>
            <a:picLocks noChangeAspect="1"/>
          </p:cNvPicPr>
          <p:nvPr/>
        </p:nvPicPr>
        <p:blipFill>
          <a:blip r:embed="rId4"/>
          <a:stretch>
            <a:fillRect/>
          </a:stretch>
        </p:blipFill>
        <p:spPr>
          <a:xfrm>
            <a:off x="12511825" y="10069618"/>
            <a:ext cx="1678680" cy="534670"/>
          </a:xfrm>
          <a:prstGeom prst="rect">
            <a:avLst/>
          </a:prstGeom>
        </p:spPr>
      </p:pic>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257338" cy="10693400"/>
          </a:xfrm>
          <a:prstGeom prst="rect">
            <a:avLst/>
          </a:prstGeom>
        </p:spPr>
      </p:pic>
      <p:sp>
        <p:nvSpPr>
          <p:cNvPr id="3" name="Shape 0"/>
          <p:cNvSpPr/>
          <p:nvPr/>
        </p:nvSpPr>
        <p:spPr>
          <a:xfrm>
            <a:off x="0" y="0"/>
            <a:ext cx="14257338" cy="10693400"/>
          </a:xfrm>
          <a:prstGeom prst="rect">
            <a:avLst/>
          </a:prstGeom>
          <a:solidFill>
            <a:srgbClr val="1B1C1D"/>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1" descr="preencoded.png">
            <a:hlinkClick r:id="rId3"/>
          </p:cNvPr>
          <p:cNvPicPr>
            <a:picLocks noChangeAspect="1"/>
          </p:cNvPicPr>
          <p:nvPr/>
        </p:nvPicPr>
        <p:blipFill>
          <a:blip r:embed="rId4"/>
          <a:stretch>
            <a:fillRect/>
          </a:stretch>
        </p:blipFill>
        <p:spPr>
          <a:xfrm>
            <a:off x="12511825" y="10069618"/>
            <a:ext cx="1678680" cy="534670"/>
          </a:xfrm>
          <a:prstGeom prst="rect">
            <a:avLst/>
          </a:prstGeom>
        </p:spPr>
      </p:pic>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257338" cy="10693400"/>
          </a:xfrm>
          <a:prstGeom prst="rect">
            <a:avLst/>
          </a:prstGeom>
        </p:spPr>
      </p:pic>
      <p:sp>
        <p:nvSpPr>
          <p:cNvPr id="3" name="Shape 0"/>
          <p:cNvSpPr/>
          <p:nvPr/>
        </p:nvSpPr>
        <p:spPr>
          <a:xfrm>
            <a:off x="0" y="0"/>
            <a:ext cx="14257338" cy="10693400"/>
          </a:xfrm>
          <a:prstGeom prst="rect">
            <a:avLst/>
          </a:prstGeom>
          <a:solidFill>
            <a:srgbClr val="1B1C1D"/>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1" descr="preencoded.png">
            <a:hlinkClick r:id="rId3"/>
          </p:cNvPr>
          <p:cNvPicPr>
            <a:picLocks noChangeAspect="1"/>
          </p:cNvPicPr>
          <p:nvPr/>
        </p:nvPicPr>
        <p:blipFill>
          <a:blip r:embed="rId4"/>
          <a:stretch>
            <a:fillRect/>
          </a:stretch>
        </p:blipFill>
        <p:spPr>
          <a:xfrm>
            <a:off x="12511825" y="10069618"/>
            <a:ext cx="1678680" cy="534670"/>
          </a:xfrm>
          <a:prstGeom prst="rect">
            <a:avLst/>
          </a:prstGeom>
        </p:spPr>
      </p:pic>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171B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0273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171B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0273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171B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0273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171B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0273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171B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0273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171B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0273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FE4BF02-0168-443C-BC78-FE479D2954DD}" type="datetimeFigureOut">
              <a:rPr lang="en-US" smtClean="0"/>
              <a:t>5/18/2025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171B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0273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171B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0273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171B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0273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_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01030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121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_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01030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121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_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01030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121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01030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121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01030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121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257338" cy="10693400"/>
          </a:xfrm>
          <a:prstGeom prst="rect">
            <a:avLst/>
          </a:prstGeom>
          <a:solidFill>
            <a:srgbClr val="010303"/>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3" name="Shape 1"/>
          <p:cNvSpPr/>
          <p:nvPr/>
        </p:nvSpPr>
        <p:spPr>
          <a:xfrm>
            <a:off x="0" y="0"/>
            <a:ext cx="14257338" cy="10693400"/>
          </a:xfrm>
          <a:prstGeom prst="rect">
            <a:avLst/>
          </a:prstGeom>
          <a:solidFill>
            <a:srgbClr val="212121"/>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pic>
        <p:nvPicPr>
          <p:cNvPr id="4" name="Image 0" descr="preencoded.png">
            <a:hlinkClick r:id="rId2"/>
          </p:cNvPr>
          <p:cNvPicPr>
            <a:picLocks noChangeAspect="1"/>
          </p:cNvPicPr>
          <p:nvPr/>
        </p:nvPicPr>
        <p:blipFill>
          <a:blip r:embed="rId3"/>
          <a:stretch>
            <a:fillRect/>
          </a:stretch>
        </p:blipFill>
        <p:spPr>
          <a:xfrm>
            <a:off x="12511825" y="10069618"/>
            <a:ext cx="1678680" cy="534670"/>
          </a:xfrm>
          <a:prstGeom prst="rect">
            <a:avLst/>
          </a:prstGeom>
        </p:spPr>
      </p:pic>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theme" Target="../theme/theme3.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1" Type="http://schemas.openxmlformats.org/officeDocument/2006/relationships/slideLayout" Target="../slideLayouts/slideLayout27.xml"/><Relationship Id="rId6"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theme" Target="../theme/theme4.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0192" y="569327"/>
            <a:ext cx="12296954" cy="206689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80192" y="2846623"/>
            <a:ext cx="12296954"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80192" y="9911200"/>
            <a:ext cx="3207901" cy="569325"/>
          </a:xfrm>
          <a:prstGeom prst="rect">
            <a:avLst/>
          </a:prstGeom>
        </p:spPr>
        <p:txBody>
          <a:bodyPr vert="horz" lIns="91440" tIns="45720" rIns="91440" bIns="45720" rtlCol="0" anchor="ctr"/>
          <a:lstStyle>
            <a:defPPr>
              <a:defRPr lang="en-US"/>
            </a:defPPr>
            <a:lvl1pPr marL="0" algn="l" defTabSz="914400" rtl="0" eaLnBrk="1" latinLnBrk="0" hangingPunct="1">
              <a:defRPr sz="187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ooter Placeholder 4"/>
          <p:cNvSpPr>
            <a:spLocks noGrp="1"/>
          </p:cNvSpPr>
          <p:nvPr>
            <p:ph type="ftr" sz="quarter" idx="3"/>
          </p:nvPr>
        </p:nvSpPr>
        <p:spPr>
          <a:xfrm>
            <a:off x="4722743" y="9911200"/>
            <a:ext cx="4811852" cy="569325"/>
          </a:xfrm>
          <a:prstGeom prst="rect">
            <a:avLst/>
          </a:prstGeom>
        </p:spPr>
        <p:txBody>
          <a:bodyPr vert="horz" lIns="91440" tIns="45720" rIns="91440" bIns="45720" rtlCol="0" anchor="ctr"/>
          <a:lstStyle>
            <a:defPPr>
              <a:defRPr lang="en-US"/>
            </a:defPPr>
            <a:lvl1pPr marL="0" algn="ctr" defTabSz="914400" rtl="0" eaLnBrk="1" latinLnBrk="0" hangingPunct="1">
              <a:defRPr sz="187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10069245" y="9911200"/>
            <a:ext cx="3207901" cy="569325"/>
          </a:xfrm>
          <a:prstGeom prst="rect">
            <a:avLst/>
          </a:prstGeom>
        </p:spPr>
        <p:txBody>
          <a:bodyPr vert="horz" lIns="91440" tIns="45720" rIns="91440" bIns="45720" rtlCol="0" anchor="ctr"/>
          <a:lstStyle>
            <a:defPPr>
              <a:defRPr lang="en-US"/>
            </a:defPPr>
            <a:lvl1pPr marL="0" algn="r" defTabSz="914400" rtl="0" eaLnBrk="1" latinLnBrk="0" hangingPunct="1">
              <a:defRPr sz="187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AE1883-0942-4AA3-9DB2-9C7C3A0314B1}" type="slidenum">
              <a:rPr lang="en-US" smtClean="0"/>
              <a:t>‹#›</a:t>
            </a:fld>
            <a:endParaRPr lang="en-US"/>
          </a:p>
        </p:txBody>
      </p:sp>
    </p:spTree>
    <p:extLst>
      <p:ext uri="{BB962C8B-B14F-4D97-AF65-F5344CB8AC3E}">
        <p14:creationId xmlns:p14="http://schemas.microsoft.com/office/powerpoint/2010/main" val="3768914989"/>
      </p:ext>
    </p:extLst>
  </p:cSld>
  <p:clrMap bg1="dk1" tx1="lt1" bg2="dk2" tx2="lt2" accent1="accent1" accent2="accent2" accent3="accent3" accent4="accent4" accent5="accent5" accent6="accent6" hlink="hlink" folHlink="folHlink"/>
  <p:sldLayoutIdLst>
    <p:sldLayoutId id="2147483660"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7" r:id="rId14"/>
    <p:sldLayoutId id="2147483878" r:id="rId15"/>
  </p:sldLayoutIdLst>
  <p:transition/>
  <p:txStyles>
    <p:titleStyle>
      <a:lvl1pPr algn="l" defTabSz="1425732"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433" indent="-356433" algn="l" defTabSz="1425732" rtl="0" eaLnBrk="1" latinLnBrk="0" hangingPunct="1">
        <a:lnSpc>
          <a:spcPct val="90000"/>
        </a:lnSpc>
        <a:spcBef>
          <a:spcPts val="1559"/>
        </a:spcBef>
        <a:buFont typeface="Arial"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0192" y="569327"/>
            <a:ext cx="12296954" cy="206689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80192" y="2846623"/>
            <a:ext cx="12296954"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80192" y="9911200"/>
            <a:ext cx="3207901" cy="569325"/>
          </a:xfrm>
          <a:prstGeom prst="rect">
            <a:avLst/>
          </a:prstGeom>
        </p:spPr>
        <p:txBody>
          <a:bodyPr vert="horz" lIns="91440" tIns="45720" rIns="91440" bIns="45720" rtlCol="0" anchor="ctr"/>
          <a:lstStyle>
            <a:defPPr>
              <a:defRPr lang="en-US"/>
            </a:defPPr>
            <a:lvl1pPr marL="0" algn="l" defTabSz="914400" rtl="0" eaLnBrk="1" latinLnBrk="0" hangingPunct="1">
              <a:defRPr sz="187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ooter Placeholder 4"/>
          <p:cNvSpPr>
            <a:spLocks noGrp="1"/>
          </p:cNvSpPr>
          <p:nvPr>
            <p:ph type="ftr" sz="quarter" idx="3"/>
          </p:nvPr>
        </p:nvSpPr>
        <p:spPr>
          <a:xfrm>
            <a:off x="4722743" y="9911200"/>
            <a:ext cx="4811852" cy="569325"/>
          </a:xfrm>
          <a:prstGeom prst="rect">
            <a:avLst/>
          </a:prstGeom>
        </p:spPr>
        <p:txBody>
          <a:bodyPr vert="horz" lIns="91440" tIns="45720" rIns="91440" bIns="45720" rtlCol="0" anchor="ctr"/>
          <a:lstStyle>
            <a:defPPr>
              <a:defRPr lang="en-US"/>
            </a:defPPr>
            <a:lvl1pPr marL="0" algn="ctr" defTabSz="914400" rtl="0" eaLnBrk="1" latinLnBrk="0" hangingPunct="1">
              <a:defRPr sz="187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10069245" y="9911200"/>
            <a:ext cx="3207901" cy="569325"/>
          </a:xfrm>
          <a:prstGeom prst="rect">
            <a:avLst/>
          </a:prstGeom>
        </p:spPr>
        <p:txBody>
          <a:bodyPr vert="horz" lIns="91440" tIns="45720" rIns="91440" bIns="45720" rtlCol="0" anchor="ctr"/>
          <a:lstStyle>
            <a:defPPr>
              <a:defRPr lang="en-US"/>
            </a:defPPr>
            <a:lvl1pPr marL="0" algn="r" defTabSz="914400" rtl="0" eaLnBrk="1" latinLnBrk="0" hangingPunct="1">
              <a:defRPr sz="187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AE1883-0942-4AA3-9DB2-9C7C3A0314B1}" type="slidenum">
              <a:rPr lang="en-US" smtClean="0"/>
              <a:t>‹#›</a:t>
            </a:fld>
            <a:endParaRPr lang="en-US"/>
          </a:p>
        </p:txBody>
      </p:sp>
    </p:spTree>
    <p:extLst>
      <p:ext uri="{BB962C8B-B14F-4D97-AF65-F5344CB8AC3E}">
        <p14:creationId xmlns:p14="http://schemas.microsoft.com/office/powerpoint/2010/main" val="564429838"/>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5" r:id="rId42"/>
    <p:sldLayoutId id="2147483926" r:id="rId43"/>
    <p:sldLayoutId id="2147483939" r:id="rId44"/>
    <p:sldLayoutId id="2147483940" r:id="rId45"/>
    <p:sldLayoutId id="2147483953" r:id="rId46"/>
    <p:sldLayoutId id="2147483954" r:id="rId47"/>
    <p:sldLayoutId id="2147483967" r:id="rId48"/>
    <p:sldLayoutId id="2147483968" r:id="rId49"/>
  </p:sldLayoutIdLst>
  <p:transition/>
  <p:txStyles>
    <p:titleStyle>
      <a:lvl1pPr algn="l" defTabSz="1425732"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433" indent="-356433" algn="l" defTabSz="1425732" rtl="0" eaLnBrk="1" latinLnBrk="0" hangingPunct="1">
        <a:lnSpc>
          <a:spcPct val="90000"/>
        </a:lnSpc>
        <a:spcBef>
          <a:spcPts val="1559"/>
        </a:spcBef>
        <a:buFont typeface="Arial"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9" r:id="rId18"/>
    <p:sldLayoutId id="2147483990" r:id="rId19"/>
    <p:sldLayoutId id="2147483991" r:id="rId20"/>
    <p:sldLayoutId id="2147483992" r:id="rId21"/>
    <p:sldLayoutId id="2147483993" r:id="rId22"/>
    <p:sldLayoutId id="2147483994" r:id="rId23"/>
    <p:sldLayoutId id="2147483995" r:id="rId24"/>
  </p:sldLayoutIdLst>
  <p:transition/>
  <p:txStyles>
    <p:titleStyle>
      <a:lvl1pPr algn="ctr" defTabSz="891084" rtl="0" eaLnBrk="1" latinLnBrk="0" hangingPunct="1">
        <a:spcBef>
          <a:spcPct val="0"/>
        </a:spcBef>
        <a:buNone/>
        <a:defRPr sz="4288" kern="1200">
          <a:solidFill>
            <a:schemeClr val="tx1"/>
          </a:solidFill>
          <a:latin typeface="+mj-lt"/>
          <a:ea typeface="+mj-ea"/>
          <a:cs typeface="+mj-cs"/>
        </a:defRPr>
      </a:lvl1pPr>
    </p:titleStyle>
    <p:bodyStyle>
      <a:lvl1pPr marL="334156" indent="-334156" algn="l" defTabSz="891084" rtl="0" eaLnBrk="1" latinLnBrk="0" hangingPunct="1">
        <a:spcBef>
          <a:spcPct val="20000"/>
        </a:spcBef>
        <a:buFont typeface="Arial" pitchFamily="34" charset="0"/>
        <a:buChar char="•"/>
        <a:defRPr sz="3118" kern="1200">
          <a:solidFill>
            <a:schemeClr val="tx1"/>
          </a:solidFill>
          <a:latin typeface="+mn-lt"/>
          <a:ea typeface="+mn-ea"/>
          <a:cs typeface="+mn-cs"/>
        </a:defRPr>
      </a:lvl1pPr>
      <a:lvl2pPr marL="724005" indent="-278464" algn="l" defTabSz="891084" rtl="0" eaLnBrk="1" latinLnBrk="0" hangingPunct="1">
        <a:spcBef>
          <a:spcPct val="20000"/>
        </a:spcBef>
        <a:buFont typeface="Arial" pitchFamily="34" charset="0"/>
        <a:buChar char="–"/>
        <a:defRPr sz="2729" kern="1200">
          <a:solidFill>
            <a:schemeClr val="tx1"/>
          </a:solidFill>
          <a:latin typeface="+mn-lt"/>
          <a:ea typeface="+mn-ea"/>
          <a:cs typeface="+mn-cs"/>
        </a:defRPr>
      </a:lvl2pPr>
      <a:lvl3pPr marL="1113854" indent="-222771" algn="l" defTabSz="891084" rtl="0" eaLnBrk="1" latinLnBrk="0" hangingPunct="1">
        <a:spcBef>
          <a:spcPct val="20000"/>
        </a:spcBef>
        <a:buFont typeface="Arial" pitchFamily="34" charset="0"/>
        <a:buChar char="•"/>
        <a:defRPr sz="2339" kern="1200">
          <a:solidFill>
            <a:schemeClr val="tx1"/>
          </a:solidFill>
          <a:latin typeface="+mn-lt"/>
          <a:ea typeface="+mn-ea"/>
          <a:cs typeface="+mn-cs"/>
        </a:defRPr>
      </a:lvl3pPr>
      <a:lvl4pPr marL="1559396" indent="-222771" algn="l" defTabSz="891084" rtl="0" eaLnBrk="1" latinLnBrk="0" hangingPunct="1">
        <a:spcBef>
          <a:spcPct val="20000"/>
        </a:spcBef>
        <a:buFont typeface="Arial" pitchFamily="34" charset="0"/>
        <a:buChar char="–"/>
        <a:defRPr sz="1949" kern="1200">
          <a:solidFill>
            <a:schemeClr val="tx1"/>
          </a:solidFill>
          <a:latin typeface="+mn-lt"/>
          <a:ea typeface="+mn-ea"/>
          <a:cs typeface="+mn-cs"/>
        </a:defRPr>
      </a:lvl4pPr>
      <a:lvl5pPr marL="2004938" indent="-222771" algn="l" defTabSz="891084" rtl="0" eaLnBrk="1" latinLnBrk="0" hangingPunct="1">
        <a:spcBef>
          <a:spcPct val="20000"/>
        </a:spcBef>
        <a:buFont typeface="Arial" pitchFamily="34" charset="0"/>
        <a:buChar char="»"/>
        <a:defRPr sz="1949" kern="1200">
          <a:solidFill>
            <a:schemeClr val="tx1"/>
          </a:solidFill>
          <a:latin typeface="+mn-lt"/>
          <a:ea typeface="+mn-ea"/>
          <a:cs typeface="+mn-cs"/>
        </a:defRPr>
      </a:lvl5pPr>
      <a:lvl6pPr marL="2450480" indent="-222771" algn="l" defTabSz="891084" rtl="0" eaLnBrk="1" latinLnBrk="0" hangingPunct="1">
        <a:spcBef>
          <a:spcPct val="20000"/>
        </a:spcBef>
        <a:buFont typeface="Arial" pitchFamily="34" charset="0"/>
        <a:buChar char="•"/>
        <a:defRPr sz="1949" kern="1200">
          <a:solidFill>
            <a:schemeClr val="tx1"/>
          </a:solidFill>
          <a:latin typeface="+mn-lt"/>
          <a:ea typeface="+mn-ea"/>
          <a:cs typeface="+mn-cs"/>
        </a:defRPr>
      </a:lvl6pPr>
      <a:lvl7pPr marL="2896022" indent="-222771" algn="l" defTabSz="891084" rtl="0" eaLnBrk="1" latinLnBrk="0" hangingPunct="1">
        <a:spcBef>
          <a:spcPct val="20000"/>
        </a:spcBef>
        <a:buFont typeface="Arial" pitchFamily="34" charset="0"/>
        <a:buChar char="•"/>
        <a:defRPr sz="1949" kern="1200">
          <a:solidFill>
            <a:schemeClr val="tx1"/>
          </a:solidFill>
          <a:latin typeface="+mn-lt"/>
          <a:ea typeface="+mn-ea"/>
          <a:cs typeface="+mn-cs"/>
        </a:defRPr>
      </a:lvl7pPr>
      <a:lvl8pPr marL="3341563" indent="-222771" algn="l" defTabSz="891084" rtl="0" eaLnBrk="1" latinLnBrk="0" hangingPunct="1">
        <a:spcBef>
          <a:spcPct val="20000"/>
        </a:spcBef>
        <a:buFont typeface="Arial" pitchFamily="34" charset="0"/>
        <a:buChar char="•"/>
        <a:defRPr sz="1949" kern="1200">
          <a:solidFill>
            <a:schemeClr val="tx1"/>
          </a:solidFill>
          <a:latin typeface="+mn-lt"/>
          <a:ea typeface="+mn-ea"/>
          <a:cs typeface="+mn-cs"/>
        </a:defRPr>
      </a:lvl8pPr>
      <a:lvl9pPr marL="3787105" indent="-222771" algn="l" defTabSz="891084" rtl="0" eaLnBrk="1" latinLnBrk="0" hangingPunct="1">
        <a:spcBef>
          <a:spcPct val="20000"/>
        </a:spcBef>
        <a:buFont typeface="Arial" pitchFamily="34" charset="0"/>
        <a:buChar char="•"/>
        <a:defRPr sz="1949" kern="1200">
          <a:solidFill>
            <a:schemeClr val="tx1"/>
          </a:solidFill>
          <a:latin typeface="+mn-lt"/>
          <a:ea typeface="+mn-ea"/>
          <a:cs typeface="+mn-cs"/>
        </a:defRPr>
      </a:lvl9pPr>
    </p:bodyStyle>
    <p:other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38.xml"/><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8.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0.xml"/><Relationship Id="rId1" Type="http://schemas.openxmlformats.org/officeDocument/2006/relationships/slideLayout" Target="../slideLayouts/slideLayout38.xml"/><Relationship Id="rId5" Type="http://schemas.openxmlformats.org/officeDocument/2006/relationships/image" Target="../media/image57.jp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8.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8.xml"/><Relationship Id="rId4" Type="http://schemas.openxmlformats.org/officeDocument/2006/relationships/image" Target="../media/image6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7.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77.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77.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8.xml"/><Relationship Id="rId4" Type="http://schemas.openxmlformats.org/officeDocument/2006/relationships/image" Target="../media/image69.jp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8.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8.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84.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84.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84.xml"/><Relationship Id="rId6" Type="http://schemas.openxmlformats.org/officeDocument/2006/relationships/image" Target="../media/image77.png"/><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8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8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84.xml"/><Relationship Id="rId5" Type="http://schemas.openxmlformats.org/officeDocument/2006/relationships/image" Target="../media/image77.png"/><Relationship Id="rId4" Type="http://schemas.openxmlformats.org/officeDocument/2006/relationships/image" Target="../media/image92.jp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3.jpg"/><Relationship Id="rId1" Type="http://schemas.openxmlformats.org/officeDocument/2006/relationships/slideLayout" Target="../slideLayouts/slideLayout84.xml"/><Relationship Id="rId4" Type="http://schemas.openxmlformats.org/officeDocument/2006/relationships/image" Target="../media/image94.jpg"/></Relationships>
</file>

<file path=ppt/slides/_rels/slide4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77.png"/><Relationship Id="rId1" Type="http://schemas.openxmlformats.org/officeDocument/2006/relationships/slideLayout" Target="../slideLayouts/slideLayout84.xml"/><Relationship Id="rId4" Type="http://schemas.openxmlformats.org/officeDocument/2006/relationships/image" Target="../media/image96.jp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4.xml"/><Relationship Id="rId5" Type="http://schemas.openxmlformats.org/officeDocument/2006/relationships/image" Target="../media/image100.png"/><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4.xml"/><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4.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0.png"/><Relationship Id="rId1" Type="http://schemas.openxmlformats.org/officeDocument/2006/relationships/slideLayout" Target="../slideLayouts/slideLayout84.xml"/><Relationship Id="rId5" Type="http://schemas.openxmlformats.org/officeDocument/2006/relationships/image" Target="../media/image107.jpg"/><Relationship Id="rId4" Type="http://schemas.openxmlformats.org/officeDocument/2006/relationships/image" Target="../media/image106.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94.xml"/><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94.xml"/><Relationship Id="rId6" Type="http://schemas.openxmlformats.org/officeDocument/2006/relationships/image" Target="../media/image108.png"/><Relationship Id="rId5" Type="http://schemas.openxmlformats.org/officeDocument/2006/relationships/image" Target="../media/image111.png"/><Relationship Id="rId4"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9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hyperlink" Target="https://www.researchgate.net/publication/384928547" TargetMode="External"/><Relationship Id="rId2" Type="http://schemas.openxmlformats.org/officeDocument/2006/relationships/hyperlink" Target="https://doi.org/10.30574/wjarr.2021.12.1.0427" TargetMode="External"/><Relationship Id="rId1" Type="http://schemas.openxmlformats.org/officeDocument/2006/relationships/slideLayout" Target="../slideLayouts/slideLayout94.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4.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8.xml"/><Relationship Id="rId5" Type="http://schemas.openxmlformats.org/officeDocument/2006/relationships/image" Target="../media/image22.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25.jp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8734F3-15CF-AC90-1FF4-D61034EAF550}"/>
              </a:ext>
            </a:extLst>
          </p:cNvPr>
          <p:cNvSpPr txBox="1"/>
          <p:nvPr/>
        </p:nvSpPr>
        <p:spPr>
          <a:xfrm>
            <a:off x="956469" y="617520"/>
            <a:ext cx="12649200" cy="1323439"/>
          </a:xfrm>
          <a:prstGeom prst="rect">
            <a:avLst/>
          </a:prstGeom>
          <a:noFill/>
        </p:spPr>
        <p:txBody>
          <a:bodyPr wrap="square">
            <a:spAutoFit/>
          </a:bodyPr>
          <a:lstStyle/>
          <a:p>
            <a:r>
              <a:rPr lang="en-US" sz="4000" b="1" dirty="0">
                <a:latin typeface="Constantia" panose="02030602050306030303" pitchFamily="18" charset="0"/>
              </a:rPr>
              <a:t>                              Mini Project Report </a:t>
            </a:r>
          </a:p>
          <a:p>
            <a:r>
              <a:rPr lang="en-US" sz="4000" b="1" dirty="0">
                <a:latin typeface="Constantia" panose="02030602050306030303" pitchFamily="18" charset="0"/>
              </a:rPr>
              <a:t>        On AI-Driven VLSI Circuit Optimization.</a:t>
            </a:r>
          </a:p>
        </p:txBody>
      </p:sp>
      <p:sp>
        <p:nvSpPr>
          <p:cNvPr id="7" name="TextBox 6">
            <a:extLst>
              <a:ext uri="{FF2B5EF4-FFF2-40B4-BE49-F238E27FC236}">
                <a16:creationId xmlns:a16="http://schemas.microsoft.com/office/drawing/2014/main" id="{21DD61E9-C6B1-314D-3BF0-CE5C5EC878C9}"/>
              </a:ext>
            </a:extLst>
          </p:cNvPr>
          <p:cNvSpPr txBox="1"/>
          <p:nvPr/>
        </p:nvSpPr>
        <p:spPr>
          <a:xfrm>
            <a:off x="3013869" y="8110723"/>
            <a:ext cx="8956306" cy="1938992"/>
          </a:xfrm>
          <a:prstGeom prst="rect">
            <a:avLst/>
          </a:prstGeom>
          <a:noFill/>
        </p:spPr>
        <p:txBody>
          <a:bodyPr wrap="square">
            <a:spAutoFit/>
          </a:bodyPr>
          <a:lstStyle/>
          <a:p>
            <a:r>
              <a:rPr lang="en-US" sz="2400" dirty="0">
                <a:latin typeface="Constantia" panose="02030602050306030303" pitchFamily="18" charset="0"/>
              </a:rPr>
              <a:t>DEPARTMENT OF ELECTRONICS AND COMMUNICATION ENGINEERING </a:t>
            </a:r>
          </a:p>
          <a:p>
            <a:r>
              <a:rPr lang="en-US" sz="2400">
                <a:latin typeface="Constantia" panose="02030602050306030303" pitchFamily="18" charset="0"/>
              </a:rPr>
              <a:t>May </a:t>
            </a:r>
            <a:r>
              <a:rPr lang="en-US" sz="2400" dirty="0">
                <a:latin typeface="Constantia" panose="02030602050306030303" pitchFamily="18" charset="0"/>
              </a:rPr>
              <a:t>, 2025 </a:t>
            </a:r>
          </a:p>
          <a:p>
            <a:r>
              <a:rPr lang="en-US" sz="2400" dirty="0">
                <a:latin typeface="Constantia" panose="02030602050306030303" pitchFamily="18" charset="0"/>
              </a:rPr>
              <a:t>INDIAN INSTITUTE OF INFORMATION TECHNOLOGY SURAT-394190</a:t>
            </a:r>
          </a:p>
        </p:txBody>
      </p:sp>
      <p:pic>
        <p:nvPicPr>
          <p:cNvPr id="9" name="Picture 8">
            <a:extLst>
              <a:ext uri="{FF2B5EF4-FFF2-40B4-BE49-F238E27FC236}">
                <a16:creationId xmlns:a16="http://schemas.microsoft.com/office/drawing/2014/main" id="{20F4FEBD-FB79-49C3-67C7-84E038F2D424}"/>
              </a:ext>
            </a:extLst>
          </p:cNvPr>
          <p:cNvPicPr>
            <a:picLocks noChangeAspect="1"/>
          </p:cNvPicPr>
          <p:nvPr/>
        </p:nvPicPr>
        <p:blipFill>
          <a:blip r:embed="rId2"/>
          <a:stretch>
            <a:fillRect/>
          </a:stretch>
        </p:blipFill>
        <p:spPr>
          <a:xfrm>
            <a:off x="6080773" y="2266828"/>
            <a:ext cx="2095792" cy="2372056"/>
          </a:xfrm>
          <a:prstGeom prst="rect">
            <a:avLst/>
          </a:prstGeom>
        </p:spPr>
      </p:pic>
      <p:sp>
        <p:nvSpPr>
          <p:cNvPr id="11" name="TextBox 10">
            <a:extLst>
              <a:ext uri="{FF2B5EF4-FFF2-40B4-BE49-F238E27FC236}">
                <a16:creationId xmlns:a16="http://schemas.microsoft.com/office/drawing/2014/main" id="{CC786230-6784-6915-01F8-21C723549ED1}"/>
              </a:ext>
            </a:extLst>
          </p:cNvPr>
          <p:cNvSpPr txBox="1"/>
          <p:nvPr/>
        </p:nvSpPr>
        <p:spPr>
          <a:xfrm>
            <a:off x="3547269" y="5036819"/>
            <a:ext cx="8422906" cy="3046988"/>
          </a:xfrm>
          <a:prstGeom prst="rect">
            <a:avLst/>
          </a:prstGeom>
          <a:noFill/>
        </p:spPr>
        <p:txBody>
          <a:bodyPr wrap="square">
            <a:spAutoFit/>
          </a:bodyPr>
          <a:lstStyle/>
          <a:p>
            <a:r>
              <a:rPr lang="en-US" sz="2400" dirty="0">
                <a:latin typeface="Constantia" panose="02030602050306030303" pitchFamily="18" charset="0"/>
              </a:rPr>
              <a:t>                                  Submitted by </a:t>
            </a:r>
          </a:p>
          <a:p>
            <a:r>
              <a:rPr lang="en-US" sz="2400" dirty="0">
                <a:latin typeface="Constantia" panose="02030602050306030303" pitchFamily="18" charset="0"/>
              </a:rPr>
              <a:t>                  Roll No.: UI22EC33 ( </a:t>
            </a:r>
            <a:r>
              <a:rPr lang="en-US" sz="2400" dirty="0" err="1">
                <a:latin typeface="Constantia" panose="02030602050306030303" pitchFamily="18" charset="0"/>
              </a:rPr>
              <a:t>J.Vivek</a:t>
            </a:r>
            <a:r>
              <a:rPr lang="en-US" sz="2400" dirty="0">
                <a:latin typeface="Constantia" panose="02030602050306030303" pitchFamily="18" charset="0"/>
              </a:rPr>
              <a:t> Sam) </a:t>
            </a:r>
          </a:p>
          <a:p>
            <a:r>
              <a:rPr lang="en-US" sz="2400" dirty="0">
                <a:latin typeface="Constantia" panose="02030602050306030303" pitchFamily="18" charset="0"/>
              </a:rPr>
              <a:t>       	      Roll No.: UI22EC36 ( </a:t>
            </a:r>
            <a:r>
              <a:rPr lang="en-US" sz="2400" dirty="0" err="1">
                <a:latin typeface="Constantia" panose="02030602050306030303" pitchFamily="18" charset="0"/>
              </a:rPr>
              <a:t>K.P.Thanmay</a:t>
            </a:r>
            <a:r>
              <a:rPr lang="en-US" sz="2400" dirty="0">
                <a:latin typeface="Constantia" panose="02030602050306030303" pitchFamily="18" charset="0"/>
              </a:rPr>
              <a:t> Sai) </a:t>
            </a:r>
          </a:p>
          <a:p>
            <a:r>
              <a:rPr lang="en-US" sz="2400" dirty="0">
                <a:latin typeface="Constantia" panose="02030602050306030303" pitchFamily="18" charset="0"/>
              </a:rPr>
              <a:t>	      Roll No.: UI22EC41 ( </a:t>
            </a:r>
            <a:r>
              <a:rPr lang="en-US" sz="2400" dirty="0" err="1">
                <a:latin typeface="Constantia" panose="02030602050306030303" pitchFamily="18" charset="0"/>
              </a:rPr>
              <a:t>M.Koushik</a:t>
            </a:r>
            <a:r>
              <a:rPr lang="en-US" sz="2400" dirty="0">
                <a:latin typeface="Constantia" panose="02030602050306030303" pitchFamily="18" charset="0"/>
              </a:rPr>
              <a:t>) </a:t>
            </a:r>
          </a:p>
          <a:p>
            <a:endParaRPr lang="en-US" sz="2400" dirty="0">
              <a:latin typeface="Constantia" panose="02030602050306030303" pitchFamily="18" charset="0"/>
            </a:endParaRPr>
          </a:p>
          <a:p>
            <a:r>
              <a:rPr lang="en-US" sz="2400" dirty="0">
                <a:latin typeface="Constantia" panose="02030602050306030303" pitchFamily="18" charset="0"/>
              </a:rPr>
              <a:t>                          Under the guidance of</a:t>
            </a:r>
          </a:p>
          <a:p>
            <a:r>
              <a:rPr lang="en-US" sz="2400" dirty="0">
                <a:latin typeface="Constantia" panose="02030602050306030303" pitchFamily="18" charset="0"/>
              </a:rPr>
              <a:t>                             Dr. Tanmay Dubey </a:t>
            </a:r>
          </a:p>
          <a:p>
            <a:r>
              <a:rPr lang="en-US" sz="2400" dirty="0">
                <a:latin typeface="Constantia" panose="02030602050306030303" pitchFamily="18" charset="0"/>
              </a:rPr>
              <a:t>                             Dr. Dhiraj Patel		</a:t>
            </a:r>
          </a:p>
        </p:txBody>
      </p:sp>
    </p:spTree>
    <p:extLst>
      <p:ext uri="{BB962C8B-B14F-4D97-AF65-F5344CB8AC3E}">
        <p14:creationId xmlns:p14="http://schemas.microsoft.com/office/powerpoint/2010/main" val="220741083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FF7723-E776-6FF7-7E6B-AAB7ECEC9D6A}"/>
              </a:ext>
            </a:extLst>
          </p:cNvPr>
          <p:cNvSpPr txBox="1"/>
          <p:nvPr/>
        </p:nvSpPr>
        <p:spPr>
          <a:xfrm>
            <a:off x="727870" y="1640465"/>
            <a:ext cx="12496800" cy="1477328"/>
          </a:xfrm>
          <a:prstGeom prst="rect">
            <a:avLst/>
          </a:prstGeom>
          <a:noFill/>
        </p:spPr>
        <p:txBody>
          <a:bodyPr wrap="square">
            <a:spAutoFit/>
          </a:bodyPr>
          <a:lstStyle/>
          <a:p>
            <a:r>
              <a:rPr lang="en-US" dirty="0">
                <a:solidFill>
                  <a:schemeClr val="bg1">
                    <a:lumMod val="85000"/>
                  </a:schemeClr>
                </a:solidFill>
              </a:rPr>
              <a:t>A 5-transistor pseudo-NMOS NOR gate uses four NMOS transistors in parallel as inputs and a single PMOS transistor as a pull-up connected to VDD. When all NMOS inputs are low, they are off, and the PMOS pulls the output high. If any NMOS input is high, that transistor turns on, pulling the output low against the weak PMOS pull-up. This configuration reduces the transistor count compared to a standard CMOS NOR but introduces static power dissipation when the output is low. The output low voltage isn't a full ground due to the PMOS pull-up's resistance.</a:t>
            </a:r>
          </a:p>
        </p:txBody>
      </p:sp>
      <p:sp>
        <p:nvSpPr>
          <p:cNvPr id="5" name="TextBox 4">
            <a:extLst>
              <a:ext uri="{FF2B5EF4-FFF2-40B4-BE49-F238E27FC236}">
                <a16:creationId xmlns:a16="http://schemas.microsoft.com/office/drawing/2014/main" id="{0AADF70E-44BF-2C30-9410-13F940814F04}"/>
              </a:ext>
            </a:extLst>
          </p:cNvPr>
          <p:cNvSpPr txBox="1"/>
          <p:nvPr/>
        </p:nvSpPr>
        <p:spPr>
          <a:xfrm>
            <a:off x="736071" y="792139"/>
            <a:ext cx="7128932" cy="734817"/>
          </a:xfrm>
          <a:prstGeom prst="rect">
            <a:avLst/>
          </a:prstGeom>
          <a:noFill/>
        </p:spPr>
        <p:txBody>
          <a:bodyPr wrap="square">
            <a:spAutoFit/>
          </a:bodyPr>
          <a:lstStyle/>
          <a:p>
            <a:pPr marL="0" marR="0" lvl="0" indent="0" algn="l" defTabSz="914400" rtl="0" eaLnBrk="1" fontAlgn="auto" latinLnBrk="0" hangingPunct="1">
              <a:lnSpc>
                <a:spcPts val="5408"/>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2E782"/>
                </a:solidFill>
                <a:effectLst/>
                <a:uLnTx/>
                <a:uFillTx/>
                <a:latin typeface="Prata" pitchFamily="34" charset="0"/>
                <a:ea typeface="Prata" pitchFamily="34" charset="-122"/>
                <a:cs typeface="Prata" pitchFamily="34" charset="-120"/>
              </a:rPr>
              <a:t>P</a:t>
            </a:r>
            <a:r>
              <a:rPr lang="en-US" sz="3200" dirty="0">
                <a:solidFill>
                  <a:srgbClr val="F2E782"/>
                </a:solidFill>
                <a:latin typeface="Prata" pitchFamily="34" charset="0"/>
                <a:ea typeface="Prata" pitchFamily="34" charset="-122"/>
                <a:cs typeface="Prata" pitchFamily="34" charset="-120"/>
              </a:rPr>
              <a:t>SEUDO NMOS NOR</a:t>
            </a:r>
            <a:r>
              <a:rPr kumimoji="0" lang="en-US" sz="3200" b="0" i="0" u="none" strike="noStrike" kern="1200" cap="none" spc="0" normalizeH="0" baseline="0" noProof="0" dirty="0">
                <a:ln>
                  <a:noFill/>
                </a:ln>
                <a:solidFill>
                  <a:srgbClr val="F2E782"/>
                </a:solidFill>
                <a:effectLst/>
                <a:uLnTx/>
                <a:uFillTx/>
                <a:latin typeface="Prata" pitchFamily="34" charset="0"/>
                <a:ea typeface="Prata" pitchFamily="34" charset="-122"/>
                <a:cs typeface="Prata" pitchFamily="34" charset="-120"/>
              </a:rPr>
              <a:t> </a:t>
            </a:r>
            <a:endParaRPr kumimoji="0" lang="en-US" sz="3200" b="0" i="0" u="none" strike="noStrike" kern="1200" cap="none" spc="0" normalizeH="0" baseline="0" noProof="0" dirty="0">
              <a:ln>
                <a:noFill/>
              </a:ln>
              <a:solidFill>
                <a:prstClr val="black"/>
              </a:solidFill>
              <a:effectLst/>
              <a:uLnTx/>
              <a:uFillTx/>
              <a:latin typeface="Calibri"/>
              <a:ea typeface="Calibri" panose="020F0502020204030204"/>
              <a:cs typeface="Arial"/>
            </a:endParaRPr>
          </a:p>
        </p:txBody>
      </p:sp>
      <p:pic>
        <p:nvPicPr>
          <p:cNvPr id="7" name="Picture 6">
            <a:extLst>
              <a:ext uri="{FF2B5EF4-FFF2-40B4-BE49-F238E27FC236}">
                <a16:creationId xmlns:a16="http://schemas.microsoft.com/office/drawing/2014/main" id="{81F03C8B-EC93-2569-3466-FA0513CB0A94}"/>
              </a:ext>
            </a:extLst>
          </p:cNvPr>
          <p:cNvPicPr>
            <a:picLocks noChangeAspect="1"/>
          </p:cNvPicPr>
          <p:nvPr/>
        </p:nvPicPr>
        <p:blipFill>
          <a:blip r:embed="rId2">
            <a:extLst>
              <a:ext uri="{28A0092B-C50C-407E-A947-70E740481C1C}">
                <a14:useLocalDpi xmlns:a14="http://schemas.microsoft.com/office/drawing/2010/main" val="0"/>
              </a:ext>
            </a:extLst>
          </a:blip>
          <a:srcRect l="7520" t="14257"/>
          <a:stretch/>
        </p:blipFill>
        <p:spPr>
          <a:xfrm>
            <a:off x="736071" y="3347563"/>
            <a:ext cx="5638800" cy="6448391"/>
          </a:xfrm>
          <a:prstGeom prst="rect">
            <a:avLst/>
          </a:prstGeom>
        </p:spPr>
      </p:pic>
      <p:pic>
        <p:nvPicPr>
          <p:cNvPr id="9" name="Picture 8">
            <a:extLst>
              <a:ext uri="{FF2B5EF4-FFF2-40B4-BE49-F238E27FC236}">
                <a16:creationId xmlns:a16="http://schemas.microsoft.com/office/drawing/2014/main" id="{4EE2D6BA-A553-4882-431E-EBAA39B40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569" y="7404100"/>
            <a:ext cx="6553200" cy="2438400"/>
          </a:xfrm>
          <a:prstGeom prst="rect">
            <a:avLst/>
          </a:prstGeom>
        </p:spPr>
      </p:pic>
      <p:pic>
        <p:nvPicPr>
          <p:cNvPr id="4" name="Picture 3">
            <a:extLst>
              <a:ext uri="{FF2B5EF4-FFF2-40B4-BE49-F238E27FC236}">
                <a16:creationId xmlns:a16="http://schemas.microsoft.com/office/drawing/2014/main" id="{F44824D7-AF5A-A87C-E415-7DCC79903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585" y="3376596"/>
            <a:ext cx="6591300" cy="3494104"/>
          </a:xfrm>
          <a:prstGeom prst="rect">
            <a:avLst/>
          </a:prstGeom>
        </p:spPr>
      </p:pic>
      <p:sp>
        <p:nvSpPr>
          <p:cNvPr id="13" name="TextBox 12">
            <a:extLst>
              <a:ext uri="{FF2B5EF4-FFF2-40B4-BE49-F238E27FC236}">
                <a16:creationId xmlns:a16="http://schemas.microsoft.com/office/drawing/2014/main" id="{136CF5E5-F6E6-F6B4-F871-500982583D62}"/>
              </a:ext>
            </a:extLst>
          </p:cNvPr>
          <p:cNvSpPr txBox="1"/>
          <p:nvPr/>
        </p:nvSpPr>
        <p:spPr>
          <a:xfrm>
            <a:off x="1489869" y="9670124"/>
            <a:ext cx="7127506" cy="680956"/>
          </a:xfrm>
          <a:prstGeom prst="rect">
            <a:avLst/>
          </a:prstGeom>
          <a:noFill/>
        </p:spPr>
        <p:txBody>
          <a:bodyPr wrap="square">
            <a:spAutoFit/>
          </a:bodyPr>
          <a:lstStyle/>
          <a:p>
            <a:pPr>
              <a:lnSpc>
                <a:spcPts val="5408"/>
              </a:lnSpc>
            </a:pPr>
            <a:r>
              <a:rPr lang="en-US" dirty="0">
                <a:solidFill>
                  <a:srgbClr val="F2E782"/>
                </a:solidFill>
                <a:latin typeface="Prata" pitchFamily="34" charset="0"/>
                <a:ea typeface="Prata" pitchFamily="34" charset="-122"/>
                <a:cs typeface="Prata" pitchFamily="34" charset="-120"/>
              </a:rPr>
              <a:t>PSEUDO NMOS NOR CIRCUIT</a:t>
            </a:r>
            <a:r>
              <a:rPr lang="en-US" sz="1800" dirty="0">
                <a:solidFill>
                  <a:srgbClr val="F2E782"/>
                </a:solidFill>
                <a:latin typeface="Prata" pitchFamily="34" charset="0"/>
                <a:ea typeface="Prata" pitchFamily="34" charset="-122"/>
                <a:cs typeface="Prata" pitchFamily="34" charset="-120"/>
              </a:rPr>
              <a:t> </a:t>
            </a:r>
            <a:endParaRPr lang="en-US" sz="1800" dirty="0"/>
          </a:p>
        </p:txBody>
      </p:sp>
      <p:sp>
        <p:nvSpPr>
          <p:cNvPr id="15" name="TextBox 14">
            <a:extLst>
              <a:ext uri="{FF2B5EF4-FFF2-40B4-BE49-F238E27FC236}">
                <a16:creationId xmlns:a16="http://schemas.microsoft.com/office/drawing/2014/main" id="{F6E6C83C-2E7A-C54F-5C5A-2D0E69C2BD4D}"/>
              </a:ext>
            </a:extLst>
          </p:cNvPr>
          <p:cNvSpPr txBox="1"/>
          <p:nvPr/>
        </p:nvSpPr>
        <p:spPr>
          <a:xfrm>
            <a:off x="8805069" y="6618303"/>
            <a:ext cx="2667000" cy="680956"/>
          </a:xfrm>
          <a:prstGeom prst="rect">
            <a:avLst/>
          </a:prstGeom>
          <a:noFill/>
        </p:spPr>
        <p:txBody>
          <a:bodyPr wrap="square">
            <a:spAutoFit/>
          </a:bodyPr>
          <a:lstStyle/>
          <a:p>
            <a:pPr>
              <a:lnSpc>
                <a:spcPts val="5408"/>
              </a:lnSpc>
            </a:pPr>
            <a:r>
              <a:rPr lang="en-US" dirty="0">
                <a:solidFill>
                  <a:srgbClr val="F2E782"/>
                </a:solidFill>
                <a:latin typeface="Prata" pitchFamily="34" charset="0"/>
                <a:ea typeface="Prata" pitchFamily="34" charset="-122"/>
                <a:cs typeface="Prata" pitchFamily="34" charset="-120"/>
              </a:rPr>
              <a:t>NOR</a:t>
            </a:r>
            <a:r>
              <a:rPr lang="en-US" sz="1800" dirty="0">
                <a:solidFill>
                  <a:srgbClr val="F2E782"/>
                </a:solidFill>
                <a:latin typeface="Prata" pitchFamily="34" charset="0"/>
                <a:ea typeface="Prata" pitchFamily="34" charset="-122"/>
                <a:cs typeface="Prata" pitchFamily="34" charset="-120"/>
              </a:rPr>
              <a:t> Input netlist </a:t>
            </a:r>
            <a:endParaRPr lang="en-US" sz="1800" dirty="0"/>
          </a:p>
        </p:txBody>
      </p:sp>
      <p:sp>
        <p:nvSpPr>
          <p:cNvPr id="17" name="TextBox 16">
            <a:extLst>
              <a:ext uri="{FF2B5EF4-FFF2-40B4-BE49-F238E27FC236}">
                <a16:creationId xmlns:a16="http://schemas.microsoft.com/office/drawing/2014/main" id="{7DCA71C5-8BE8-B613-FD1B-FFD9FADF0A28}"/>
              </a:ext>
            </a:extLst>
          </p:cNvPr>
          <p:cNvSpPr txBox="1"/>
          <p:nvPr/>
        </p:nvSpPr>
        <p:spPr>
          <a:xfrm>
            <a:off x="8500269" y="9710258"/>
            <a:ext cx="7964904" cy="680956"/>
          </a:xfrm>
          <a:prstGeom prst="rect">
            <a:avLst/>
          </a:prstGeom>
          <a:noFill/>
        </p:spPr>
        <p:txBody>
          <a:bodyPr wrap="square">
            <a:spAutoFit/>
          </a:bodyPr>
          <a:lstStyle/>
          <a:p>
            <a:pPr>
              <a:lnSpc>
                <a:spcPts val="5408"/>
              </a:lnSpc>
            </a:pPr>
            <a:r>
              <a:rPr lang="en-US" dirty="0">
                <a:solidFill>
                  <a:srgbClr val="F2E782"/>
                </a:solidFill>
                <a:latin typeface="Prata" pitchFamily="34" charset="0"/>
                <a:ea typeface="Prata" pitchFamily="34" charset="-122"/>
                <a:cs typeface="Prata" pitchFamily="34" charset="-120"/>
              </a:rPr>
              <a:t>NOR</a:t>
            </a:r>
            <a:r>
              <a:rPr lang="en-US" sz="1800" dirty="0">
                <a:solidFill>
                  <a:srgbClr val="F2E782"/>
                </a:solidFill>
                <a:latin typeface="Prata" pitchFamily="34" charset="0"/>
                <a:ea typeface="Prata" pitchFamily="34" charset="-122"/>
                <a:cs typeface="Prata" pitchFamily="34" charset="-120"/>
              </a:rPr>
              <a:t> </a:t>
            </a:r>
            <a:r>
              <a:rPr lang="en-US" dirty="0">
                <a:solidFill>
                  <a:srgbClr val="F2E782"/>
                </a:solidFill>
                <a:latin typeface="Prata" pitchFamily="34" charset="0"/>
                <a:ea typeface="Prata" pitchFamily="34" charset="-122"/>
                <a:cs typeface="Prata" pitchFamily="34" charset="-120"/>
              </a:rPr>
              <a:t>Output Log File</a:t>
            </a:r>
            <a:r>
              <a:rPr lang="en-US" sz="1800" dirty="0">
                <a:solidFill>
                  <a:srgbClr val="F2E782"/>
                </a:solidFill>
                <a:latin typeface="Prata" pitchFamily="34" charset="0"/>
                <a:ea typeface="Prata" pitchFamily="34" charset="-122"/>
                <a:cs typeface="Prata" pitchFamily="34" charset="-120"/>
              </a:rPr>
              <a:t> </a:t>
            </a:r>
            <a:endParaRPr lang="en-US" sz="1800" dirty="0"/>
          </a:p>
        </p:txBody>
      </p:sp>
    </p:spTree>
    <p:extLst>
      <p:ext uri="{BB962C8B-B14F-4D97-AF65-F5344CB8AC3E}">
        <p14:creationId xmlns:p14="http://schemas.microsoft.com/office/powerpoint/2010/main" val="299843737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499269" y="698500"/>
            <a:ext cx="13060721" cy="1381411"/>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Power Consumption in CMOS Circuits</a:t>
            </a:r>
            <a:endParaRPr lang="en-US" sz="4336"/>
          </a:p>
        </p:txBody>
      </p:sp>
      <p:sp>
        <p:nvSpPr>
          <p:cNvPr id="4" name="Text 1"/>
          <p:cNvSpPr/>
          <p:nvPr/>
        </p:nvSpPr>
        <p:spPr>
          <a:xfrm>
            <a:off x="499269" y="1917700"/>
            <a:ext cx="12573000" cy="212189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This presentation delves into the critical aspects of power consumption in CMOS (Complementary Metal-Oxide-Semiconductor) circuits, a cornerstone of modern digital electronics. We will explore the primary components of power dissipation: dynamic power, short-circuit power, and leakage power. Understanding these elements is essential for designing efficient, high-performance integrated circuits.</a:t>
            </a:r>
            <a:endParaRPr lang="en-US" sz="1705"/>
          </a:p>
        </p:txBody>
      </p:sp>
      <p:sp>
        <p:nvSpPr>
          <p:cNvPr id="5" name="Text 2">
            <a:extLst>
              <a:ext uri="{FF2B5EF4-FFF2-40B4-BE49-F238E27FC236}">
                <a16:creationId xmlns:a16="http://schemas.microsoft.com/office/drawing/2014/main" id="{0B5D158F-83DC-B820-17F7-28AA5EDEFB4E}"/>
              </a:ext>
            </a:extLst>
          </p:cNvPr>
          <p:cNvSpPr/>
          <p:nvPr/>
        </p:nvSpPr>
        <p:spPr>
          <a:xfrm>
            <a:off x="575469" y="3898544"/>
            <a:ext cx="4351458" cy="328008"/>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582"/>
              </a:lnSpc>
            </a:pPr>
            <a:r>
              <a:rPr lang="en-US" sz="2000">
                <a:solidFill>
                  <a:srgbClr val="F2E782"/>
                </a:solidFill>
                <a:latin typeface="Prata" pitchFamily="34" charset="0"/>
                <a:ea typeface="Prata" pitchFamily="34" charset="-122"/>
                <a:cs typeface="Prata" pitchFamily="34" charset="-120"/>
              </a:rPr>
              <a:t>Dynamic Circuit Power Dissipation</a:t>
            </a:r>
            <a:endParaRPr lang="en-US" sz="2000">
              <a:solidFill>
                <a:srgbClr val="FFFF00"/>
              </a:solidFill>
            </a:endParaRPr>
          </a:p>
          <a:p>
            <a:pPr>
              <a:lnSpc>
                <a:spcPts val="2582"/>
              </a:lnSpc>
            </a:pPr>
            <a:endParaRPr lang="en-US" sz="2046" b="1"/>
          </a:p>
        </p:txBody>
      </p:sp>
      <p:sp>
        <p:nvSpPr>
          <p:cNvPr id="6" name="Text 3">
            <a:extLst>
              <a:ext uri="{FF2B5EF4-FFF2-40B4-BE49-F238E27FC236}">
                <a16:creationId xmlns:a16="http://schemas.microsoft.com/office/drawing/2014/main" id="{DA125C7A-2C61-C4CE-50E0-B275004F965A}"/>
              </a:ext>
            </a:extLst>
          </p:cNvPr>
          <p:cNvSpPr/>
          <p:nvPr/>
        </p:nvSpPr>
        <p:spPr>
          <a:xfrm>
            <a:off x="575469" y="4352435"/>
            <a:ext cx="12573000" cy="168006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31"/>
              </a:lnSpc>
            </a:pPr>
            <a:r>
              <a:rPr lang="en-US" sz="1609">
                <a:solidFill>
                  <a:srgbClr val="CFCBBF"/>
                </a:solidFill>
                <a:latin typeface="Raleway" pitchFamily="34" charset="0"/>
                <a:ea typeface="Raleway" pitchFamily="34" charset="-122"/>
                <a:cs typeface="Raleway" pitchFamily="34" charset="-120"/>
              </a:rPr>
              <a:t>Dynamic power, also known as switching power, is the power consumed when charging and discharging the load capacitance during transistor switching. It's a dominant factor in CMOS circuits. The formula is P_dyn = C_L V_DD² f, where C_L is the load capacitance, V_DD is the supply voltage, and f is the switching frequency.</a:t>
            </a:r>
            <a:endParaRPr lang="en-US" sz="1609"/>
          </a:p>
        </p:txBody>
      </p:sp>
      <p:sp>
        <p:nvSpPr>
          <p:cNvPr id="7" name="Text 0">
            <a:extLst>
              <a:ext uri="{FF2B5EF4-FFF2-40B4-BE49-F238E27FC236}">
                <a16:creationId xmlns:a16="http://schemas.microsoft.com/office/drawing/2014/main" id="{EB2B3628-A19F-0E62-4E80-BA50A111914B}"/>
              </a:ext>
            </a:extLst>
          </p:cNvPr>
          <p:cNvSpPr/>
          <p:nvPr/>
        </p:nvSpPr>
        <p:spPr>
          <a:xfrm>
            <a:off x="575469" y="5765687"/>
            <a:ext cx="5993299" cy="733389"/>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71"/>
              </a:lnSpc>
              <a:buNone/>
            </a:pPr>
            <a:r>
              <a:rPr lang="en-US" sz="2302">
                <a:solidFill>
                  <a:srgbClr val="F2E782"/>
                </a:solidFill>
                <a:latin typeface="Prata" pitchFamily="34" charset="0"/>
                <a:ea typeface="Prata" pitchFamily="34" charset="-122"/>
                <a:cs typeface="Prata" pitchFamily="34" charset="-120"/>
              </a:rPr>
              <a:t>Short-Circuit Power </a:t>
            </a:r>
            <a:r>
              <a:rPr lang="en-US" sz="2302">
                <a:solidFill>
                  <a:srgbClr val="FFFF00"/>
                </a:solidFill>
                <a:latin typeface="Prata" pitchFamily="34" charset="0"/>
                <a:ea typeface="Prata" pitchFamily="34" charset="-122"/>
                <a:cs typeface="Prata" pitchFamily="34" charset="-120"/>
              </a:rPr>
              <a:t>Dissipation</a:t>
            </a:r>
            <a:endParaRPr lang="en-US" sz="2302">
              <a:solidFill>
                <a:srgbClr val="FFFF00"/>
              </a:solidFill>
            </a:endParaRPr>
          </a:p>
        </p:txBody>
      </p:sp>
      <p:sp>
        <p:nvSpPr>
          <p:cNvPr id="10" name="Text 2">
            <a:extLst>
              <a:ext uri="{FF2B5EF4-FFF2-40B4-BE49-F238E27FC236}">
                <a16:creationId xmlns:a16="http://schemas.microsoft.com/office/drawing/2014/main" id="{71014ED2-E2A7-987E-A69C-A406764A8EBB}"/>
              </a:ext>
            </a:extLst>
          </p:cNvPr>
          <p:cNvSpPr/>
          <p:nvPr/>
        </p:nvSpPr>
        <p:spPr>
          <a:xfrm>
            <a:off x="544546" y="6653808"/>
            <a:ext cx="12527723" cy="150201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474"/>
              </a:lnSpc>
              <a:buNone/>
            </a:pPr>
            <a:r>
              <a:rPr lang="en-US" sz="2000">
                <a:solidFill>
                  <a:srgbClr val="CFCBBF"/>
                </a:solidFill>
                <a:latin typeface="Raleway" pitchFamily="34" charset="0"/>
                <a:ea typeface="Raleway" pitchFamily="34" charset="-122"/>
                <a:cs typeface="Raleway" pitchFamily="34" charset="-120"/>
              </a:rPr>
              <a:t>Short-circuit power arises when both the NMOS and PMOS transistors conduct simultaneously during the</a:t>
            </a:r>
          </a:p>
          <a:p>
            <a:pPr marL="0" indent="0" algn="l">
              <a:lnSpc>
                <a:spcPts val="1474"/>
              </a:lnSpc>
              <a:buNone/>
            </a:pPr>
            <a:endParaRPr lang="en-US" sz="2000">
              <a:solidFill>
                <a:srgbClr val="CFCBBF"/>
              </a:solidFill>
              <a:latin typeface="Raleway" pitchFamily="34" charset="0"/>
              <a:ea typeface="Raleway" pitchFamily="34" charset="-122"/>
              <a:cs typeface="Raleway" pitchFamily="34" charset="-120"/>
            </a:endParaRPr>
          </a:p>
          <a:p>
            <a:pPr marL="0" indent="0" algn="l">
              <a:lnSpc>
                <a:spcPts val="1474"/>
              </a:lnSpc>
              <a:buNone/>
            </a:pPr>
            <a:r>
              <a:rPr lang="en-US" sz="2000">
                <a:solidFill>
                  <a:srgbClr val="CFCBBF"/>
                </a:solidFill>
                <a:latin typeface="Raleway" pitchFamily="34" charset="0"/>
                <a:ea typeface="Raleway" pitchFamily="34" charset="-122"/>
                <a:cs typeface="Raleway" pitchFamily="34" charset="-120"/>
              </a:rPr>
              <a:t> switching transition. This temporary conduction path from V_DD to ground results in wasted power.</a:t>
            </a:r>
          </a:p>
          <a:p>
            <a:pPr marL="0" indent="0" algn="l">
              <a:lnSpc>
                <a:spcPts val="1474"/>
              </a:lnSpc>
              <a:buNone/>
            </a:pPr>
            <a:endParaRPr lang="en-US" sz="2000">
              <a:solidFill>
                <a:srgbClr val="CFCBBF"/>
              </a:solidFill>
              <a:latin typeface="Raleway" pitchFamily="34" charset="0"/>
            </a:endParaRPr>
          </a:p>
          <a:p>
            <a:pPr marL="0" indent="0" algn="l">
              <a:lnSpc>
                <a:spcPts val="1474"/>
              </a:lnSpc>
              <a:buNone/>
            </a:pPr>
            <a:endParaRPr lang="en-US" sz="2000"/>
          </a:p>
        </p:txBody>
      </p:sp>
      <p:pic>
        <p:nvPicPr>
          <p:cNvPr id="14" name="Image 1">
            <a:extLst>
              <a:ext uri="{FF2B5EF4-FFF2-40B4-BE49-F238E27FC236}">
                <a16:creationId xmlns:a16="http://schemas.microsoft.com/office/drawing/2014/main" id="{29538BE2-8CE0-7F2E-232C-E02DBBE9231E}"/>
              </a:ext>
            </a:extLst>
          </p:cNvPr>
          <p:cNvPicPr>
            <a:picLocks noChangeAspect="1"/>
          </p:cNvPicPr>
          <p:nvPr/>
        </p:nvPicPr>
        <p:blipFill>
          <a:blip r:embed="rId3"/>
          <a:stretch>
            <a:fillRect/>
          </a:stretch>
        </p:blipFill>
        <p:spPr>
          <a:xfrm>
            <a:off x="7204869" y="7785100"/>
            <a:ext cx="5181600" cy="1818667"/>
          </a:xfrm>
          <a:prstGeom prst="rect">
            <a:avLst/>
          </a:prstGeom>
        </p:spPr>
      </p:pic>
      <p:pic>
        <p:nvPicPr>
          <p:cNvPr id="15" name="Image 1">
            <a:extLst>
              <a:ext uri="{FF2B5EF4-FFF2-40B4-BE49-F238E27FC236}">
                <a16:creationId xmlns:a16="http://schemas.microsoft.com/office/drawing/2014/main" id="{2FB35DA4-D13F-0BFC-6A8D-BC13FBA288D2}"/>
              </a:ext>
            </a:extLst>
          </p:cNvPr>
          <p:cNvPicPr>
            <a:picLocks noChangeAspect="1"/>
          </p:cNvPicPr>
          <p:nvPr/>
        </p:nvPicPr>
        <p:blipFill>
          <a:blip r:embed="rId4"/>
          <a:srcRect t="28583"/>
          <a:stretch>
            <a:fillRect/>
          </a:stretch>
        </p:blipFill>
        <p:spPr>
          <a:xfrm>
            <a:off x="880269" y="7650525"/>
            <a:ext cx="5339990" cy="2028919"/>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56469" y="774700"/>
            <a:ext cx="10349216" cy="69070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Understanding Propagation Delay (t_p)</a:t>
            </a:r>
            <a:endParaRPr lang="en-US" sz="4336"/>
          </a:p>
        </p:txBody>
      </p:sp>
      <p:sp>
        <p:nvSpPr>
          <p:cNvPr id="3" name="Shape 1"/>
          <p:cNvSpPr/>
          <p:nvPr/>
        </p:nvSpPr>
        <p:spPr>
          <a:xfrm>
            <a:off x="956469" y="2156106"/>
            <a:ext cx="497289" cy="497289"/>
          </a:xfrm>
          <a:prstGeom prst="roundRect">
            <a:avLst>
              <a:gd name="adj" fmla="val 6667"/>
            </a:avLst>
          </a:prstGeom>
          <a:solidFill>
            <a:srgbClr val="3A3B3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4" name="Text 2"/>
          <p:cNvSpPr/>
          <p:nvPr/>
        </p:nvSpPr>
        <p:spPr>
          <a:xfrm>
            <a:off x="1147913" y="2238948"/>
            <a:ext cx="114402" cy="331604"/>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1</a:t>
            </a:r>
            <a:endParaRPr lang="en-US" sz="2582"/>
          </a:p>
        </p:txBody>
      </p:sp>
      <p:sp>
        <p:nvSpPr>
          <p:cNvPr id="5" name="Text 3"/>
          <p:cNvSpPr/>
          <p:nvPr/>
        </p:nvSpPr>
        <p:spPr>
          <a:xfrm>
            <a:off x="1674794" y="2156110"/>
            <a:ext cx="2777791"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Delay Determination</a:t>
            </a:r>
            <a:endParaRPr lang="en-US" sz="2144"/>
          </a:p>
        </p:txBody>
      </p:sp>
      <p:sp>
        <p:nvSpPr>
          <p:cNvPr id="6" name="Text 4"/>
          <p:cNvSpPr/>
          <p:nvPr/>
        </p:nvSpPr>
        <p:spPr>
          <a:xfrm>
            <a:off x="1674794" y="2634025"/>
            <a:ext cx="5526342" cy="1414596"/>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The propagation delay, denoted as t_p, is primarily governed by the switching speed of the transistor. This parameter is critical as it dictates the maximum operational frequency of a digital circuit.</a:t>
            </a:r>
            <a:endParaRPr lang="en-US" sz="1705"/>
          </a:p>
        </p:txBody>
      </p:sp>
      <p:sp>
        <p:nvSpPr>
          <p:cNvPr id="7" name="Shape 5"/>
          <p:cNvSpPr/>
          <p:nvPr/>
        </p:nvSpPr>
        <p:spPr>
          <a:xfrm>
            <a:off x="7422162" y="2156106"/>
            <a:ext cx="497289" cy="497289"/>
          </a:xfrm>
          <a:prstGeom prst="roundRect">
            <a:avLst>
              <a:gd name="adj" fmla="val 6667"/>
            </a:avLst>
          </a:prstGeom>
          <a:solidFill>
            <a:srgbClr val="3A3B3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8" name="Text 6"/>
          <p:cNvSpPr/>
          <p:nvPr/>
        </p:nvSpPr>
        <p:spPr>
          <a:xfrm>
            <a:off x="7569167" y="2238948"/>
            <a:ext cx="203278" cy="331604"/>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2</a:t>
            </a:r>
            <a:endParaRPr lang="en-US" sz="2582"/>
          </a:p>
        </p:txBody>
      </p:sp>
      <p:sp>
        <p:nvSpPr>
          <p:cNvPr id="9" name="Text 7"/>
          <p:cNvSpPr/>
          <p:nvPr/>
        </p:nvSpPr>
        <p:spPr>
          <a:xfrm>
            <a:off x="8140482" y="2156110"/>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Formula for Delay</a:t>
            </a:r>
            <a:endParaRPr lang="en-US" sz="2144"/>
          </a:p>
        </p:txBody>
      </p:sp>
      <p:sp>
        <p:nvSpPr>
          <p:cNvPr id="10" name="Text 8"/>
          <p:cNvSpPr/>
          <p:nvPr/>
        </p:nvSpPr>
        <p:spPr>
          <a:xfrm>
            <a:off x="8140486" y="2634020"/>
            <a:ext cx="5526342" cy="176824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The delay is mathematically expressed as t_p = C_L V_DD / I_drive, where C_L is the load capacitance, V_DD is the supply voltage, and I_drive is the drive current. This formula highlights the key factors influencing circuit speed.</a:t>
            </a:r>
            <a:endParaRPr lang="en-US" sz="1705"/>
          </a:p>
        </p:txBody>
      </p:sp>
      <p:sp>
        <p:nvSpPr>
          <p:cNvPr id="11" name="Shape 9"/>
          <p:cNvSpPr/>
          <p:nvPr/>
        </p:nvSpPr>
        <p:spPr>
          <a:xfrm>
            <a:off x="956469" y="4871939"/>
            <a:ext cx="497289" cy="497289"/>
          </a:xfrm>
          <a:prstGeom prst="roundRect">
            <a:avLst>
              <a:gd name="adj" fmla="val 6667"/>
            </a:avLst>
          </a:prstGeom>
          <a:solidFill>
            <a:srgbClr val="3A3B3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12" name="Text 10"/>
          <p:cNvSpPr/>
          <p:nvPr/>
        </p:nvSpPr>
        <p:spPr>
          <a:xfrm>
            <a:off x="1102314" y="4954782"/>
            <a:ext cx="205599" cy="331604"/>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3</a:t>
            </a:r>
            <a:endParaRPr lang="en-US" sz="2582"/>
          </a:p>
        </p:txBody>
      </p:sp>
      <p:sp>
        <p:nvSpPr>
          <p:cNvPr id="13" name="Text 11"/>
          <p:cNvSpPr/>
          <p:nvPr/>
        </p:nvSpPr>
        <p:spPr>
          <a:xfrm>
            <a:off x="1674794" y="4871944"/>
            <a:ext cx="4358420"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Empirical Model (180nm CMOS)</a:t>
            </a:r>
            <a:endParaRPr lang="en-US" sz="2144"/>
          </a:p>
        </p:txBody>
      </p:sp>
      <p:sp>
        <p:nvSpPr>
          <p:cNvPr id="14" name="Text 12"/>
          <p:cNvSpPr/>
          <p:nvPr/>
        </p:nvSpPr>
        <p:spPr>
          <a:xfrm>
            <a:off x="1674794" y="5349851"/>
            <a:ext cx="5526342" cy="176824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For 180nm CMOS technology, the propagation delay can be approximated using an empirical model: t_p = k × (L/W) × (C_L / V_DD). This model provides practical insights into transistor sizing and performance.</a:t>
            </a:r>
            <a:endParaRPr lang="en-US" sz="1705"/>
          </a:p>
        </p:txBody>
      </p:sp>
      <p:sp>
        <p:nvSpPr>
          <p:cNvPr id="15" name="Shape 13"/>
          <p:cNvSpPr/>
          <p:nvPr/>
        </p:nvSpPr>
        <p:spPr>
          <a:xfrm>
            <a:off x="7422162" y="4871939"/>
            <a:ext cx="497289" cy="497289"/>
          </a:xfrm>
          <a:prstGeom prst="roundRect">
            <a:avLst>
              <a:gd name="adj" fmla="val 6667"/>
            </a:avLst>
          </a:prstGeom>
          <a:solidFill>
            <a:srgbClr val="3A3B3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16" name="Text 14"/>
          <p:cNvSpPr/>
          <p:nvPr/>
        </p:nvSpPr>
        <p:spPr>
          <a:xfrm>
            <a:off x="7573808" y="4954782"/>
            <a:ext cx="193996" cy="331604"/>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4</a:t>
            </a:r>
            <a:endParaRPr lang="en-US" sz="2582"/>
          </a:p>
        </p:txBody>
      </p:sp>
      <p:sp>
        <p:nvSpPr>
          <p:cNvPr id="17" name="Text 15"/>
          <p:cNvSpPr/>
          <p:nvPr/>
        </p:nvSpPr>
        <p:spPr>
          <a:xfrm>
            <a:off x="8140486" y="4871944"/>
            <a:ext cx="3270672"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Transistor Size Trade-off</a:t>
            </a:r>
            <a:endParaRPr lang="en-US" sz="2144"/>
          </a:p>
        </p:txBody>
      </p:sp>
      <p:sp>
        <p:nvSpPr>
          <p:cNvPr id="18" name="Text 16"/>
          <p:cNvSpPr/>
          <p:nvPr/>
        </p:nvSpPr>
        <p:spPr>
          <a:xfrm>
            <a:off x="8140486" y="5349856"/>
            <a:ext cx="5526342" cy="1414596"/>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Smaller transistors reduce delay, enabling faster switching speeds. However, this reduction often comes at the cost of increased leakage power, necessitating a careful balance in design choices.</a:t>
            </a:r>
            <a:endParaRPr lang="en-US" sz="1705"/>
          </a:p>
        </p:txBody>
      </p:sp>
      <p:pic>
        <p:nvPicPr>
          <p:cNvPr id="19" name="Image 3" descr="preencoded.png">
            <a:extLst>
              <a:ext uri="{FF2B5EF4-FFF2-40B4-BE49-F238E27FC236}">
                <a16:creationId xmlns:a16="http://schemas.microsoft.com/office/drawing/2014/main" id="{2A1638DE-BD95-4602-0243-AD9465A47667}"/>
              </a:ext>
            </a:extLst>
          </p:cNvPr>
          <p:cNvPicPr>
            <a:picLocks noChangeAspect="1"/>
          </p:cNvPicPr>
          <p:nvPr/>
        </p:nvPicPr>
        <p:blipFill>
          <a:blip r:embed="rId3"/>
          <a:stretch>
            <a:fillRect/>
          </a:stretch>
        </p:blipFill>
        <p:spPr>
          <a:xfrm>
            <a:off x="4384137" y="7118095"/>
            <a:ext cx="5391685" cy="3088347"/>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21775" y="544581"/>
            <a:ext cx="7915043" cy="69070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dirty="0">
                <a:solidFill>
                  <a:srgbClr val="F2E782"/>
                </a:solidFill>
                <a:latin typeface="Prata" pitchFamily="34" charset="0"/>
                <a:ea typeface="Prata" pitchFamily="34" charset="-122"/>
                <a:cs typeface="Prata" pitchFamily="34" charset="-120"/>
              </a:rPr>
              <a:t>Circuit’s Area Estimation</a:t>
            </a:r>
            <a:endParaRPr lang="en-US" sz="4336" dirty="0"/>
          </a:p>
        </p:txBody>
      </p:sp>
      <p:sp>
        <p:nvSpPr>
          <p:cNvPr id="3" name="Shape 1"/>
          <p:cNvSpPr/>
          <p:nvPr/>
        </p:nvSpPr>
        <p:spPr>
          <a:xfrm>
            <a:off x="6453569" y="1315671"/>
            <a:ext cx="29702" cy="5597467"/>
          </a:xfrm>
          <a:prstGeom prst="roundRect">
            <a:avLst>
              <a:gd name="adj" fmla="val 111628"/>
            </a:avLst>
          </a:prstGeom>
          <a:solidFill>
            <a:srgbClr val="5354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4" name="Shape 2"/>
          <p:cNvSpPr/>
          <p:nvPr/>
        </p:nvSpPr>
        <p:spPr>
          <a:xfrm>
            <a:off x="5475925" y="1798109"/>
            <a:ext cx="773549" cy="29702"/>
          </a:xfrm>
          <a:prstGeom prst="roundRect">
            <a:avLst>
              <a:gd name="adj" fmla="val 111628"/>
            </a:avLst>
          </a:prstGeom>
          <a:solidFill>
            <a:srgbClr val="5354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5" name="Shape 3"/>
          <p:cNvSpPr/>
          <p:nvPr/>
        </p:nvSpPr>
        <p:spPr>
          <a:xfrm>
            <a:off x="6219772" y="1564309"/>
            <a:ext cx="497289" cy="497289"/>
          </a:xfrm>
          <a:prstGeom prst="roundRect">
            <a:avLst>
              <a:gd name="adj" fmla="val 6667"/>
            </a:avLst>
          </a:prstGeom>
          <a:solidFill>
            <a:srgbClr val="3A3B3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6" name="Text 4"/>
          <p:cNvSpPr/>
          <p:nvPr/>
        </p:nvSpPr>
        <p:spPr>
          <a:xfrm>
            <a:off x="6411215" y="1647152"/>
            <a:ext cx="114402" cy="331604"/>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1</a:t>
            </a:r>
            <a:endParaRPr lang="en-US" sz="2582"/>
          </a:p>
        </p:txBody>
      </p:sp>
      <p:sp>
        <p:nvSpPr>
          <p:cNvPr id="7" name="Text 5"/>
          <p:cNvSpPr/>
          <p:nvPr/>
        </p:nvSpPr>
        <p:spPr>
          <a:xfrm>
            <a:off x="2480469" y="1536700"/>
            <a:ext cx="2772221"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680"/>
              </a:lnSpc>
            </a:pPr>
            <a:r>
              <a:rPr lang="en-US" sz="2144">
                <a:solidFill>
                  <a:srgbClr val="CFCBBF"/>
                </a:solidFill>
                <a:latin typeface="Prata" pitchFamily="34" charset="0"/>
                <a:ea typeface="Prata" pitchFamily="34" charset="-122"/>
                <a:cs typeface="Prata" pitchFamily="34" charset="-120"/>
              </a:rPr>
              <a:t>Total Transistor Area</a:t>
            </a:r>
            <a:endParaRPr lang="en-US" sz="2144"/>
          </a:p>
        </p:txBody>
      </p:sp>
      <p:sp>
        <p:nvSpPr>
          <p:cNvPr id="8" name="Text 6"/>
          <p:cNvSpPr/>
          <p:nvPr/>
        </p:nvSpPr>
        <p:spPr>
          <a:xfrm>
            <a:off x="113301" y="2014608"/>
            <a:ext cx="5139394" cy="176824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776"/>
              </a:lnSpc>
            </a:pPr>
            <a:r>
              <a:rPr lang="en-US" sz="1705">
                <a:solidFill>
                  <a:srgbClr val="CFCBBF"/>
                </a:solidFill>
                <a:latin typeface="Raleway" pitchFamily="34" charset="0"/>
                <a:ea typeface="Raleway" pitchFamily="34" charset="-122"/>
                <a:cs typeface="Raleway" pitchFamily="34" charset="-120"/>
              </a:rPr>
              <a:t>The total transistor area in a CMOS inverter is calculated as the sum of the areas of the NMOS and PMOS transistors:</a:t>
            </a:r>
          </a:p>
          <a:p>
            <a:pPr algn="r">
              <a:lnSpc>
                <a:spcPts val="2776"/>
              </a:lnSpc>
            </a:pPr>
            <a:r>
              <a:rPr lang="en-US" sz="1705">
                <a:solidFill>
                  <a:srgbClr val="CFCBBF"/>
                </a:solidFill>
                <a:latin typeface="Raleway" pitchFamily="34" charset="0"/>
                <a:ea typeface="Raleway" pitchFamily="34" charset="-122"/>
                <a:cs typeface="Raleway" pitchFamily="34" charset="-120"/>
              </a:rPr>
              <a:t> </a:t>
            </a:r>
            <a:r>
              <a:rPr lang="en-US" sz="2000">
                <a:solidFill>
                  <a:srgbClr val="CFCBBF"/>
                </a:solidFill>
                <a:latin typeface="Raleway" pitchFamily="34" charset="0"/>
                <a:ea typeface="Raleway" pitchFamily="34" charset="-122"/>
                <a:cs typeface="Raleway" pitchFamily="34" charset="-120"/>
              </a:rPr>
              <a:t>Total Area = A-Tran + A-Interconnect + A-Spacing</a:t>
            </a:r>
            <a:r>
              <a:rPr lang="en-US" sz="1705">
                <a:solidFill>
                  <a:srgbClr val="CFCBBF"/>
                </a:solidFill>
                <a:latin typeface="Raleway" pitchFamily="34" charset="0"/>
                <a:ea typeface="Raleway" pitchFamily="34" charset="-122"/>
                <a:cs typeface="Raleway" pitchFamily="34" charset="-120"/>
              </a:rPr>
              <a:t>.           </a:t>
            </a:r>
            <a:endParaRPr lang="en-US" sz="1705"/>
          </a:p>
        </p:txBody>
      </p:sp>
      <p:sp>
        <p:nvSpPr>
          <p:cNvPr id="9" name="Shape 7"/>
          <p:cNvSpPr/>
          <p:nvPr/>
        </p:nvSpPr>
        <p:spPr>
          <a:xfrm>
            <a:off x="6687358" y="2903261"/>
            <a:ext cx="773549" cy="29702"/>
          </a:xfrm>
          <a:prstGeom prst="roundRect">
            <a:avLst>
              <a:gd name="adj" fmla="val 111628"/>
            </a:avLst>
          </a:prstGeom>
          <a:solidFill>
            <a:srgbClr val="5354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10" name="Shape 8"/>
          <p:cNvSpPr/>
          <p:nvPr/>
        </p:nvSpPr>
        <p:spPr>
          <a:xfrm>
            <a:off x="6219772" y="2669462"/>
            <a:ext cx="497289" cy="497289"/>
          </a:xfrm>
          <a:prstGeom prst="roundRect">
            <a:avLst>
              <a:gd name="adj" fmla="val 6667"/>
            </a:avLst>
          </a:prstGeom>
          <a:solidFill>
            <a:srgbClr val="3A3B3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11" name="Text 9"/>
          <p:cNvSpPr/>
          <p:nvPr/>
        </p:nvSpPr>
        <p:spPr>
          <a:xfrm>
            <a:off x="6366777" y="2752306"/>
            <a:ext cx="203278" cy="331604"/>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2</a:t>
            </a:r>
            <a:endParaRPr lang="en-US" sz="2582"/>
          </a:p>
        </p:txBody>
      </p:sp>
      <p:sp>
        <p:nvSpPr>
          <p:cNvPr id="12" name="Text 10"/>
          <p:cNvSpPr/>
          <p:nvPr/>
        </p:nvSpPr>
        <p:spPr>
          <a:xfrm>
            <a:off x="7684142" y="2641853"/>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Design Example</a:t>
            </a:r>
            <a:endParaRPr lang="en-US" sz="2144"/>
          </a:p>
        </p:txBody>
      </p:sp>
      <p:sp>
        <p:nvSpPr>
          <p:cNvPr id="13" name="Text 11"/>
          <p:cNvSpPr/>
          <p:nvPr/>
        </p:nvSpPr>
        <p:spPr>
          <a:xfrm>
            <a:off x="7684146" y="3119761"/>
            <a:ext cx="5139394" cy="176824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In a typical design example, with W_n = 0.5µm, L_n = 0.18µm, W_p = 1µm, and L_p = 0.18µm, the total area A = (0.5 × 0.18) + (1 × 0.18) = 0.27µm². This provides a tangible understanding of area occupation.</a:t>
            </a:r>
            <a:endParaRPr lang="en-US" sz="1705"/>
          </a:p>
        </p:txBody>
      </p:sp>
      <p:sp>
        <p:nvSpPr>
          <p:cNvPr id="14" name="Shape 12"/>
          <p:cNvSpPr/>
          <p:nvPr/>
        </p:nvSpPr>
        <p:spPr>
          <a:xfrm>
            <a:off x="5475925" y="4707357"/>
            <a:ext cx="773549" cy="29702"/>
          </a:xfrm>
          <a:prstGeom prst="roundRect">
            <a:avLst>
              <a:gd name="adj" fmla="val 111628"/>
            </a:avLst>
          </a:prstGeom>
          <a:solidFill>
            <a:srgbClr val="5354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15" name="Shape 13"/>
          <p:cNvSpPr/>
          <p:nvPr/>
        </p:nvSpPr>
        <p:spPr>
          <a:xfrm>
            <a:off x="6219772" y="4473560"/>
            <a:ext cx="497289" cy="497289"/>
          </a:xfrm>
          <a:prstGeom prst="roundRect">
            <a:avLst>
              <a:gd name="adj" fmla="val 6667"/>
            </a:avLst>
          </a:prstGeom>
          <a:solidFill>
            <a:srgbClr val="3A3B3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16" name="Text 14"/>
          <p:cNvSpPr/>
          <p:nvPr/>
        </p:nvSpPr>
        <p:spPr>
          <a:xfrm>
            <a:off x="6365617" y="4556403"/>
            <a:ext cx="205599" cy="331604"/>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3</a:t>
            </a:r>
            <a:endParaRPr lang="en-US" sz="2582"/>
          </a:p>
        </p:txBody>
      </p:sp>
      <p:sp>
        <p:nvSpPr>
          <p:cNvPr id="17" name="Text 15"/>
          <p:cNvSpPr/>
          <p:nvPr/>
        </p:nvSpPr>
        <p:spPr>
          <a:xfrm>
            <a:off x="2489752" y="4445949"/>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680"/>
              </a:lnSpc>
            </a:pPr>
            <a:r>
              <a:rPr lang="en-US" sz="2144">
                <a:solidFill>
                  <a:srgbClr val="CFCBBF"/>
                </a:solidFill>
                <a:latin typeface="Prata" pitchFamily="34" charset="0"/>
                <a:ea typeface="Prata" pitchFamily="34" charset="-122"/>
                <a:cs typeface="Prata" pitchFamily="34" charset="-120"/>
              </a:rPr>
              <a:t>Key Takeaway</a:t>
            </a:r>
            <a:endParaRPr lang="en-US" sz="2144"/>
          </a:p>
        </p:txBody>
      </p:sp>
      <p:sp>
        <p:nvSpPr>
          <p:cNvPr id="18" name="Text 16"/>
          <p:cNvSpPr/>
          <p:nvPr/>
        </p:nvSpPr>
        <p:spPr>
          <a:xfrm>
            <a:off x="113301" y="4923859"/>
            <a:ext cx="5139394" cy="176824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776"/>
              </a:lnSpc>
            </a:pPr>
            <a:r>
              <a:rPr lang="en-US" sz="1705" dirty="0">
                <a:solidFill>
                  <a:srgbClr val="CFCBBF"/>
                </a:solidFill>
                <a:latin typeface="Raleway" pitchFamily="34" charset="0"/>
                <a:ea typeface="Raleway" pitchFamily="34" charset="-122"/>
                <a:cs typeface="Raleway" pitchFamily="34" charset="-120"/>
              </a:rPr>
              <a:t>Increasing the width (W) of the transistors improves the switching speed but also leads to an increase in the overall area and power consumption. This trade-off is a critical consideration in CMOS inverter design.</a:t>
            </a:r>
            <a:endParaRPr lang="en-US" sz="1705" dirty="0"/>
          </a:p>
        </p:txBody>
      </p:sp>
      <p:pic>
        <p:nvPicPr>
          <p:cNvPr id="20" name="Picture 19">
            <a:extLst>
              <a:ext uri="{FF2B5EF4-FFF2-40B4-BE49-F238E27FC236}">
                <a16:creationId xmlns:a16="http://schemas.microsoft.com/office/drawing/2014/main" id="{060AE28F-B054-65AA-D58A-64333CFFE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74" y="7230918"/>
            <a:ext cx="5662498" cy="2301748"/>
          </a:xfrm>
          <a:prstGeom prst="rect">
            <a:avLst/>
          </a:prstGeom>
        </p:spPr>
      </p:pic>
      <p:pic>
        <p:nvPicPr>
          <p:cNvPr id="21" name="Picture 20">
            <a:extLst>
              <a:ext uri="{FF2B5EF4-FFF2-40B4-BE49-F238E27FC236}">
                <a16:creationId xmlns:a16="http://schemas.microsoft.com/office/drawing/2014/main" id="{F5A8930E-14A7-EA2C-E33A-C41B17C3F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358" y="5118100"/>
            <a:ext cx="6583808" cy="2112817"/>
          </a:xfrm>
          <a:prstGeom prst="rect">
            <a:avLst/>
          </a:prstGeom>
        </p:spPr>
      </p:pic>
      <p:pic>
        <p:nvPicPr>
          <p:cNvPr id="23" name="Picture 22">
            <a:extLst>
              <a:ext uri="{FF2B5EF4-FFF2-40B4-BE49-F238E27FC236}">
                <a16:creationId xmlns:a16="http://schemas.microsoft.com/office/drawing/2014/main" id="{56EA7A64-8EE5-28D4-CB99-9F4F45F6D7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6437" y="7462877"/>
            <a:ext cx="6583808" cy="1672539"/>
          </a:xfrm>
          <a:prstGeom prst="rect">
            <a:avLst/>
          </a:prstGeom>
        </p:spPr>
      </p:pic>
      <p:pic>
        <p:nvPicPr>
          <p:cNvPr id="25" name="Picture 24">
            <a:extLst>
              <a:ext uri="{FF2B5EF4-FFF2-40B4-BE49-F238E27FC236}">
                <a16:creationId xmlns:a16="http://schemas.microsoft.com/office/drawing/2014/main" id="{B7120C7E-EB4A-9D07-B58C-9CD290A0BA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6436" y="9416053"/>
            <a:ext cx="6680633" cy="1002459"/>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F8F5BB47-949D-47F8-2DCA-1FDD629DE8B0}"/>
              </a:ext>
            </a:extLst>
          </p:cNvPr>
          <p:cNvPicPr>
            <a:picLocks noChangeAspect="1"/>
          </p:cNvPicPr>
          <p:nvPr/>
        </p:nvPicPr>
        <p:blipFill>
          <a:blip r:embed="rId2"/>
          <a:stretch>
            <a:fillRect/>
          </a:stretch>
        </p:blipFill>
        <p:spPr>
          <a:xfrm>
            <a:off x="8560574" y="1231900"/>
            <a:ext cx="5486400" cy="8229600"/>
          </a:xfrm>
          <a:prstGeom prst="rect">
            <a:avLst/>
          </a:prstGeom>
        </p:spPr>
      </p:pic>
      <p:sp>
        <p:nvSpPr>
          <p:cNvPr id="3" name="Text 0">
            <a:extLst>
              <a:ext uri="{FF2B5EF4-FFF2-40B4-BE49-F238E27FC236}">
                <a16:creationId xmlns:a16="http://schemas.microsoft.com/office/drawing/2014/main" id="{4030BDF4-8CAA-488C-F77F-B6EF1AE10A24}"/>
              </a:ext>
            </a:extLst>
          </p:cNvPr>
          <p:cNvSpPr/>
          <p:nvPr/>
        </p:nvSpPr>
        <p:spPr>
          <a:xfrm>
            <a:off x="211526" y="1689100"/>
            <a:ext cx="7556421" cy="141755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PPA Trade-Off in VLSI Design</a:t>
            </a:r>
            <a:endParaRPr lang="en-US" sz="4450" dirty="0"/>
          </a:p>
        </p:txBody>
      </p:sp>
      <p:sp>
        <p:nvSpPr>
          <p:cNvPr id="4" name="Text 1">
            <a:extLst>
              <a:ext uri="{FF2B5EF4-FFF2-40B4-BE49-F238E27FC236}">
                <a16:creationId xmlns:a16="http://schemas.microsoft.com/office/drawing/2014/main" id="{AC8F636D-E601-C6A1-EE13-EC9F69941EDC}"/>
              </a:ext>
            </a:extLst>
          </p:cNvPr>
          <p:cNvSpPr/>
          <p:nvPr/>
        </p:nvSpPr>
        <p:spPr>
          <a:xfrm>
            <a:off x="200296" y="3289300"/>
            <a:ext cx="7556421" cy="217741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Power, Performance (Delay), and Area relationship in VLSI design forms a fundamental triangle where improving one aspect negatively affects the others. Power refers to the energy consumption, performance relates to the circuit speed or delay, and area defines silicon real estate used. Designers must navigate these trade-offs to meet system requirements effectively.</a:t>
            </a:r>
            <a:endParaRPr lang="en-US" sz="1750" dirty="0"/>
          </a:p>
        </p:txBody>
      </p:sp>
      <p:sp>
        <p:nvSpPr>
          <p:cNvPr id="5" name="Text 2">
            <a:extLst>
              <a:ext uri="{FF2B5EF4-FFF2-40B4-BE49-F238E27FC236}">
                <a16:creationId xmlns:a16="http://schemas.microsoft.com/office/drawing/2014/main" id="{BA6927D3-E625-4A75-04ED-3F6F0C8740E5}"/>
              </a:ext>
            </a:extLst>
          </p:cNvPr>
          <p:cNvSpPr/>
          <p:nvPr/>
        </p:nvSpPr>
        <p:spPr>
          <a:xfrm>
            <a:off x="200296" y="6489700"/>
            <a:ext cx="7556421"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For example, increasing transistor size generally reduces delay by enhancing drive current but comes at the cost of higher area and power penalties. Understanding these interactions is crucial to creating efficient, optimized VLSI circuits.</a:t>
            </a:r>
            <a:endParaRPr lang="en-US" sz="1750" dirty="0"/>
          </a:p>
        </p:txBody>
      </p:sp>
      <p:sp>
        <p:nvSpPr>
          <p:cNvPr id="8" name="TextBox 7">
            <a:extLst>
              <a:ext uri="{FF2B5EF4-FFF2-40B4-BE49-F238E27FC236}">
                <a16:creationId xmlns:a16="http://schemas.microsoft.com/office/drawing/2014/main" id="{6F28B97F-CA37-7C7D-6FB9-B67F4733EAB5}"/>
              </a:ext>
            </a:extLst>
          </p:cNvPr>
          <p:cNvSpPr txBox="1"/>
          <p:nvPr/>
        </p:nvSpPr>
        <p:spPr>
          <a:xfrm>
            <a:off x="184613" y="5803900"/>
            <a:ext cx="7194884" cy="430695"/>
          </a:xfrm>
          <a:prstGeom prst="rect">
            <a:avLst/>
          </a:prstGeom>
          <a:noFill/>
        </p:spPr>
        <p:txBody>
          <a:bodyPr wrap="square">
            <a:spAutoFit/>
          </a:bodyPr>
          <a:lstStyle/>
          <a:p>
            <a:pPr marL="0" indent="0" algn="l">
              <a:lnSpc>
                <a:spcPts val="2750"/>
              </a:lnSpc>
              <a:buNone/>
            </a:pPr>
            <a:r>
              <a:rPr lang="en-US" sz="1800" dirty="0">
                <a:solidFill>
                  <a:srgbClr val="F2E782"/>
                </a:solidFill>
                <a:latin typeface="Prata" pitchFamily="34" charset="0"/>
                <a:ea typeface="Prata" pitchFamily="34" charset="-122"/>
                <a:cs typeface="Prata" pitchFamily="34" charset="-120"/>
              </a:rPr>
              <a:t>Area vs </a:t>
            </a:r>
            <a:r>
              <a:rPr lang="en-US" dirty="0">
                <a:solidFill>
                  <a:srgbClr val="F2E782"/>
                </a:solidFill>
                <a:latin typeface="Prata" pitchFamily="34" charset="0"/>
                <a:ea typeface="Prata" pitchFamily="34" charset="-122"/>
                <a:cs typeface="Prata" pitchFamily="34" charset="-120"/>
              </a:rPr>
              <a:t>Delay</a:t>
            </a:r>
            <a:endParaRPr lang="en-US" sz="1800" dirty="0"/>
          </a:p>
        </p:txBody>
      </p:sp>
    </p:spTree>
    <p:extLst>
      <p:ext uri="{BB962C8B-B14F-4D97-AF65-F5344CB8AC3E}">
        <p14:creationId xmlns:p14="http://schemas.microsoft.com/office/powerpoint/2010/main" val="29385159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3A7D28FA-AFC7-FBB6-55FB-10F253E4F3ED}"/>
              </a:ext>
            </a:extLst>
          </p:cNvPr>
          <p:cNvSpPr/>
          <p:nvPr/>
        </p:nvSpPr>
        <p:spPr>
          <a:xfrm>
            <a:off x="603449" y="2914669"/>
            <a:ext cx="10726102"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Interdependencies Among PPA Metrics</a:t>
            </a:r>
            <a:endParaRPr lang="en-US" sz="4450" dirty="0"/>
          </a:p>
        </p:txBody>
      </p:sp>
      <p:sp>
        <p:nvSpPr>
          <p:cNvPr id="7" name="Text 1">
            <a:extLst>
              <a:ext uri="{FF2B5EF4-FFF2-40B4-BE49-F238E27FC236}">
                <a16:creationId xmlns:a16="http://schemas.microsoft.com/office/drawing/2014/main" id="{DCBF5097-5F53-04C5-0266-0BC7BDB441A1}"/>
              </a:ext>
            </a:extLst>
          </p:cNvPr>
          <p:cNvSpPr/>
          <p:nvPr/>
        </p:nvSpPr>
        <p:spPr>
          <a:xfrm>
            <a:off x="603449" y="4190424"/>
            <a:ext cx="2835235"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Area </a:t>
            </a:r>
            <a:r>
              <a:rPr lang="en-US" sz="2200" dirty="0">
                <a:solidFill>
                  <a:srgbClr val="000000"/>
                </a:solidFill>
                <a:latin typeface="Prata" pitchFamily="34" charset="0"/>
                <a:ea typeface="Prata" pitchFamily="34" charset="-122"/>
                <a:cs typeface="Prata" pitchFamily="34" charset="-120"/>
              </a:rPr>
              <a:t>↔</a:t>
            </a:r>
            <a:r>
              <a:rPr lang="en-US" sz="2200" dirty="0">
                <a:solidFill>
                  <a:srgbClr val="F2E782"/>
                </a:solidFill>
                <a:latin typeface="Prata" pitchFamily="34" charset="0"/>
                <a:ea typeface="Prata" pitchFamily="34" charset="-122"/>
                <a:cs typeface="Prata" pitchFamily="34" charset="-120"/>
              </a:rPr>
              <a:t> Power</a:t>
            </a:r>
            <a:endParaRPr lang="en-US" sz="2200" dirty="0"/>
          </a:p>
        </p:txBody>
      </p:sp>
      <p:sp>
        <p:nvSpPr>
          <p:cNvPr id="8" name="Text 2">
            <a:extLst>
              <a:ext uri="{FF2B5EF4-FFF2-40B4-BE49-F238E27FC236}">
                <a16:creationId xmlns:a16="http://schemas.microsoft.com/office/drawing/2014/main" id="{4FEB806E-C017-59C2-C3BA-CB733C5FCD34}"/>
              </a:ext>
            </a:extLst>
          </p:cNvPr>
          <p:cNvSpPr/>
          <p:nvPr/>
        </p:nvSpPr>
        <p:spPr>
          <a:xfrm>
            <a:off x="603449" y="4779188"/>
            <a:ext cx="6244709"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Expanding transistor size increases dynamic and leakage power due to higher capacitance and more devices. Conversely, shrinking transistor size can reduce power but may degrade performance due to higher delay.</a:t>
            </a:r>
            <a:endParaRPr lang="en-US" sz="1750" dirty="0"/>
          </a:p>
        </p:txBody>
      </p:sp>
      <p:sp>
        <p:nvSpPr>
          <p:cNvPr id="9" name="Text 3">
            <a:extLst>
              <a:ext uri="{FF2B5EF4-FFF2-40B4-BE49-F238E27FC236}">
                <a16:creationId xmlns:a16="http://schemas.microsoft.com/office/drawing/2014/main" id="{93DA3757-EC95-8740-3535-6B256CDF5050}"/>
              </a:ext>
            </a:extLst>
          </p:cNvPr>
          <p:cNvSpPr/>
          <p:nvPr/>
        </p:nvSpPr>
        <p:spPr>
          <a:xfrm>
            <a:off x="7409180" y="4190424"/>
            <a:ext cx="2835235"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Delay </a:t>
            </a:r>
            <a:r>
              <a:rPr lang="en-US" sz="2200" dirty="0">
                <a:solidFill>
                  <a:srgbClr val="000000"/>
                </a:solidFill>
                <a:latin typeface="Prata" pitchFamily="34" charset="0"/>
                <a:ea typeface="Prata" pitchFamily="34" charset="-122"/>
                <a:cs typeface="Prata" pitchFamily="34" charset="-120"/>
              </a:rPr>
              <a:t>↔</a:t>
            </a:r>
            <a:r>
              <a:rPr lang="en-US" sz="2200" dirty="0">
                <a:solidFill>
                  <a:srgbClr val="F2E782"/>
                </a:solidFill>
                <a:latin typeface="Prata" pitchFamily="34" charset="0"/>
                <a:ea typeface="Prata" pitchFamily="34" charset="-122"/>
                <a:cs typeface="Prata" pitchFamily="34" charset="-120"/>
              </a:rPr>
              <a:t> Power</a:t>
            </a:r>
            <a:endParaRPr lang="en-US" sz="2200" dirty="0"/>
          </a:p>
        </p:txBody>
      </p:sp>
      <p:sp>
        <p:nvSpPr>
          <p:cNvPr id="10" name="Text 4">
            <a:extLst>
              <a:ext uri="{FF2B5EF4-FFF2-40B4-BE49-F238E27FC236}">
                <a16:creationId xmlns:a16="http://schemas.microsoft.com/office/drawing/2014/main" id="{93D68797-7E12-3F9C-2B0E-4673090DD7AE}"/>
              </a:ext>
            </a:extLst>
          </p:cNvPr>
          <p:cNvSpPr/>
          <p:nvPr/>
        </p:nvSpPr>
        <p:spPr>
          <a:xfrm>
            <a:off x="7409180" y="4737100"/>
            <a:ext cx="6244709" cy="18145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Reducing delay through larger transistors raises both area and dynamic power consumption, including short-circuit power during transitions. Power reduction techniques, such as lowering supply voltage, typically increase delay, impacting speed.</a:t>
            </a:r>
            <a:endParaRPr lang="en-US" sz="1750" dirty="0"/>
          </a:p>
        </p:txBody>
      </p:sp>
      <p:sp>
        <p:nvSpPr>
          <p:cNvPr id="11" name="Text 5">
            <a:extLst>
              <a:ext uri="{FF2B5EF4-FFF2-40B4-BE49-F238E27FC236}">
                <a16:creationId xmlns:a16="http://schemas.microsoft.com/office/drawing/2014/main" id="{2F5A0615-EDBD-B35B-6708-C1D6B2C8F159}"/>
              </a:ext>
            </a:extLst>
          </p:cNvPr>
          <p:cNvSpPr/>
          <p:nvPr/>
        </p:nvSpPr>
        <p:spPr>
          <a:xfrm>
            <a:off x="603449" y="7052925"/>
            <a:ext cx="13042821"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Designers operate within this delicate balance, prioritizing aspects depending on application needs—high-speed circuits tolerate more power and area, while low-power designs often compromise on delay and size.</a:t>
            </a:r>
            <a:endParaRPr lang="en-US" sz="1750" dirty="0"/>
          </a:p>
        </p:txBody>
      </p:sp>
    </p:spTree>
    <p:extLst>
      <p:ext uri="{BB962C8B-B14F-4D97-AF65-F5344CB8AC3E}">
        <p14:creationId xmlns:p14="http://schemas.microsoft.com/office/powerpoint/2010/main" val="415293272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54C8729-DF1B-57BC-959A-F22DBAC0C696}"/>
              </a:ext>
            </a:extLst>
          </p:cNvPr>
          <p:cNvSpPr/>
          <p:nvPr/>
        </p:nvSpPr>
        <p:spPr>
          <a:xfrm>
            <a:off x="6138069" y="1917700"/>
            <a:ext cx="7556421" cy="12049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700"/>
              </a:lnSpc>
              <a:buNone/>
            </a:pPr>
            <a:r>
              <a:rPr lang="en-US" sz="3750" dirty="0">
                <a:solidFill>
                  <a:srgbClr val="F2E782"/>
                </a:solidFill>
                <a:latin typeface="Prata" pitchFamily="34" charset="0"/>
                <a:ea typeface="Prata" pitchFamily="34" charset="-122"/>
                <a:cs typeface="Prata" pitchFamily="34" charset="-120"/>
              </a:rPr>
              <a:t>PPA Trade-Off Summary and Design Strategy</a:t>
            </a:r>
            <a:endParaRPr lang="en-US" sz="3750" dirty="0"/>
          </a:p>
        </p:txBody>
      </p:sp>
      <p:sp>
        <p:nvSpPr>
          <p:cNvPr id="3" name="Shape 1">
            <a:extLst>
              <a:ext uri="{FF2B5EF4-FFF2-40B4-BE49-F238E27FC236}">
                <a16:creationId xmlns:a16="http://schemas.microsoft.com/office/drawing/2014/main" id="{F215E3A7-0966-E9C8-1817-34DD4DDF764D}"/>
              </a:ext>
            </a:extLst>
          </p:cNvPr>
          <p:cNvSpPr/>
          <p:nvPr/>
        </p:nvSpPr>
        <p:spPr>
          <a:xfrm>
            <a:off x="6138069" y="3411816"/>
            <a:ext cx="7556421" cy="4022884"/>
          </a:xfrm>
          <a:prstGeom prst="roundRect">
            <a:avLst>
              <a:gd name="adj" fmla="val 719"/>
            </a:avLst>
          </a:prstGeom>
          <a:noFill/>
          <a:ln w="7620">
            <a:solidFill>
              <a:srgbClr val="FFFFFF">
                <a:alpha val="24000"/>
              </a:srgbClr>
            </a:solidFill>
            <a:prstDash val="solid"/>
          </a:ln>
        </p:spPr>
        <p:txBody>
          <a:bodyPr/>
          <a:lstStyle/>
          <a:p>
            <a:endParaRPr lang="en-US"/>
          </a:p>
        </p:txBody>
      </p:sp>
      <p:sp>
        <p:nvSpPr>
          <p:cNvPr id="4" name="Shape 2">
            <a:extLst>
              <a:ext uri="{FF2B5EF4-FFF2-40B4-BE49-F238E27FC236}">
                <a16:creationId xmlns:a16="http://schemas.microsoft.com/office/drawing/2014/main" id="{3F3C4942-C63C-E6A3-2F8A-10C6CCA4FAD4}"/>
              </a:ext>
            </a:extLst>
          </p:cNvPr>
          <p:cNvSpPr/>
          <p:nvPr/>
        </p:nvSpPr>
        <p:spPr>
          <a:xfrm>
            <a:off x="6145689" y="3419436"/>
            <a:ext cx="7541181" cy="554831"/>
          </a:xfrm>
          <a:prstGeom prst="rect">
            <a:avLst/>
          </a:prstGeom>
          <a:solidFill>
            <a:srgbClr val="FFFFFF">
              <a:alpha val="4000"/>
            </a:srgbClr>
          </a:solidFill>
          <a:ln/>
        </p:spPr>
        <p:txBody>
          <a:bodyPr/>
          <a:lstStyle/>
          <a:p>
            <a:endParaRPr lang="en-US"/>
          </a:p>
        </p:txBody>
      </p:sp>
      <p:sp>
        <p:nvSpPr>
          <p:cNvPr id="5" name="Text 3">
            <a:extLst>
              <a:ext uri="{FF2B5EF4-FFF2-40B4-BE49-F238E27FC236}">
                <a16:creationId xmlns:a16="http://schemas.microsoft.com/office/drawing/2014/main" id="{B484A88B-9108-1D26-CBB2-866F5B74ED4C}"/>
              </a:ext>
            </a:extLst>
          </p:cNvPr>
          <p:cNvSpPr/>
          <p:nvPr/>
        </p:nvSpPr>
        <p:spPr>
          <a:xfrm>
            <a:off x="6338689" y="3542665"/>
            <a:ext cx="149590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Change</a:t>
            </a:r>
            <a:endParaRPr lang="en-US" sz="1500" dirty="0"/>
          </a:p>
        </p:txBody>
      </p:sp>
      <p:sp>
        <p:nvSpPr>
          <p:cNvPr id="6" name="Text 4">
            <a:extLst>
              <a:ext uri="{FF2B5EF4-FFF2-40B4-BE49-F238E27FC236}">
                <a16:creationId xmlns:a16="http://schemas.microsoft.com/office/drawing/2014/main" id="{56E01460-97D0-5B5E-03E1-86AD6DCAAAA6}"/>
              </a:ext>
            </a:extLst>
          </p:cNvPr>
          <p:cNvSpPr/>
          <p:nvPr/>
        </p:nvSpPr>
        <p:spPr>
          <a:xfrm>
            <a:off x="8227735" y="3542665"/>
            <a:ext cx="149209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Power Impact</a:t>
            </a:r>
            <a:endParaRPr lang="en-US" sz="1500" dirty="0"/>
          </a:p>
        </p:txBody>
      </p:sp>
      <p:sp>
        <p:nvSpPr>
          <p:cNvPr id="7" name="Text 5">
            <a:extLst>
              <a:ext uri="{FF2B5EF4-FFF2-40B4-BE49-F238E27FC236}">
                <a16:creationId xmlns:a16="http://schemas.microsoft.com/office/drawing/2014/main" id="{77506D36-CBE1-B2AF-61BD-07001F96491B}"/>
              </a:ext>
            </a:extLst>
          </p:cNvPr>
          <p:cNvSpPr/>
          <p:nvPr/>
        </p:nvSpPr>
        <p:spPr>
          <a:xfrm>
            <a:off x="10112970" y="3542665"/>
            <a:ext cx="149209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Delay Impact</a:t>
            </a:r>
            <a:endParaRPr lang="en-US" sz="1500" dirty="0"/>
          </a:p>
        </p:txBody>
      </p:sp>
      <p:sp>
        <p:nvSpPr>
          <p:cNvPr id="8" name="Text 6">
            <a:extLst>
              <a:ext uri="{FF2B5EF4-FFF2-40B4-BE49-F238E27FC236}">
                <a16:creationId xmlns:a16="http://schemas.microsoft.com/office/drawing/2014/main" id="{A61ECD3C-F233-860B-15D9-189C4B6BCFF0}"/>
              </a:ext>
            </a:extLst>
          </p:cNvPr>
          <p:cNvSpPr/>
          <p:nvPr/>
        </p:nvSpPr>
        <p:spPr>
          <a:xfrm>
            <a:off x="11998206" y="3542665"/>
            <a:ext cx="149590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Area Impact</a:t>
            </a:r>
            <a:endParaRPr lang="en-US" sz="1500" dirty="0"/>
          </a:p>
        </p:txBody>
      </p:sp>
      <p:sp>
        <p:nvSpPr>
          <p:cNvPr id="9" name="Shape 7">
            <a:extLst>
              <a:ext uri="{FF2B5EF4-FFF2-40B4-BE49-F238E27FC236}">
                <a16:creationId xmlns:a16="http://schemas.microsoft.com/office/drawing/2014/main" id="{B89BAC50-3702-55CA-4263-F78A7A8D1C86}"/>
              </a:ext>
            </a:extLst>
          </p:cNvPr>
          <p:cNvSpPr/>
          <p:nvPr/>
        </p:nvSpPr>
        <p:spPr>
          <a:xfrm>
            <a:off x="6145689" y="3974267"/>
            <a:ext cx="7541181" cy="863203"/>
          </a:xfrm>
          <a:prstGeom prst="rect">
            <a:avLst/>
          </a:prstGeom>
          <a:solidFill>
            <a:srgbClr val="000000">
              <a:alpha val="4000"/>
            </a:srgbClr>
          </a:solidFill>
          <a:ln/>
        </p:spPr>
        <p:txBody>
          <a:bodyPr/>
          <a:lstStyle/>
          <a:p>
            <a:endParaRPr lang="en-US"/>
          </a:p>
        </p:txBody>
      </p:sp>
      <p:sp>
        <p:nvSpPr>
          <p:cNvPr id="10" name="Text 8">
            <a:extLst>
              <a:ext uri="{FF2B5EF4-FFF2-40B4-BE49-F238E27FC236}">
                <a16:creationId xmlns:a16="http://schemas.microsoft.com/office/drawing/2014/main" id="{3EEAEE76-D821-E6D4-1541-E726382BA4D0}"/>
              </a:ext>
            </a:extLst>
          </p:cNvPr>
          <p:cNvSpPr/>
          <p:nvPr/>
        </p:nvSpPr>
        <p:spPr>
          <a:xfrm>
            <a:off x="6338689" y="4097497"/>
            <a:ext cx="149590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Increase size</a:t>
            </a:r>
            <a:endParaRPr lang="en-US" sz="1500" dirty="0"/>
          </a:p>
        </p:txBody>
      </p:sp>
      <p:sp>
        <p:nvSpPr>
          <p:cNvPr id="11" name="Text 9">
            <a:extLst>
              <a:ext uri="{FF2B5EF4-FFF2-40B4-BE49-F238E27FC236}">
                <a16:creationId xmlns:a16="http://schemas.microsoft.com/office/drawing/2014/main" id="{1EE451C8-689D-B55A-8DE0-62874F758D7E}"/>
              </a:ext>
            </a:extLst>
          </p:cNvPr>
          <p:cNvSpPr/>
          <p:nvPr/>
        </p:nvSpPr>
        <p:spPr>
          <a:xfrm>
            <a:off x="8227735" y="4097497"/>
            <a:ext cx="149209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Increase power</a:t>
            </a:r>
            <a:endParaRPr lang="en-US" sz="1500" dirty="0"/>
          </a:p>
        </p:txBody>
      </p:sp>
      <p:sp>
        <p:nvSpPr>
          <p:cNvPr id="12" name="Text 10">
            <a:extLst>
              <a:ext uri="{FF2B5EF4-FFF2-40B4-BE49-F238E27FC236}">
                <a16:creationId xmlns:a16="http://schemas.microsoft.com/office/drawing/2014/main" id="{14DF846D-4806-FCC8-C9DD-381CCE950054}"/>
              </a:ext>
            </a:extLst>
          </p:cNvPr>
          <p:cNvSpPr/>
          <p:nvPr/>
        </p:nvSpPr>
        <p:spPr>
          <a:xfrm>
            <a:off x="10112970" y="4097497"/>
            <a:ext cx="1492091" cy="61674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Reduce delay (better)</a:t>
            </a:r>
            <a:endParaRPr lang="en-US" sz="1500" dirty="0"/>
          </a:p>
        </p:txBody>
      </p:sp>
      <p:sp>
        <p:nvSpPr>
          <p:cNvPr id="13" name="Text 11">
            <a:extLst>
              <a:ext uri="{FF2B5EF4-FFF2-40B4-BE49-F238E27FC236}">
                <a16:creationId xmlns:a16="http://schemas.microsoft.com/office/drawing/2014/main" id="{C1C05298-3005-5D19-3F4C-BA51B65D1658}"/>
              </a:ext>
            </a:extLst>
          </p:cNvPr>
          <p:cNvSpPr/>
          <p:nvPr/>
        </p:nvSpPr>
        <p:spPr>
          <a:xfrm>
            <a:off x="11998206" y="4097497"/>
            <a:ext cx="149590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Increase area</a:t>
            </a:r>
            <a:endParaRPr lang="en-US" sz="1500" dirty="0"/>
          </a:p>
        </p:txBody>
      </p:sp>
      <p:sp>
        <p:nvSpPr>
          <p:cNvPr id="14" name="Shape 12">
            <a:extLst>
              <a:ext uri="{FF2B5EF4-FFF2-40B4-BE49-F238E27FC236}">
                <a16:creationId xmlns:a16="http://schemas.microsoft.com/office/drawing/2014/main" id="{DE1DEDC4-EF1B-105E-A41E-F056E2A5E454}"/>
              </a:ext>
            </a:extLst>
          </p:cNvPr>
          <p:cNvSpPr/>
          <p:nvPr/>
        </p:nvSpPr>
        <p:spPr>
          <a:xfrm>
            <a:off x="6145689" y="4837470"/>
            <a:ext cx="7541181" cy="863203"/>
          </a:xfrm>
          <a:prstGeom prst="rect">
            <a:avLst/>
          </a:prstGeom>
          <a:solidFill>
            <a:srgbClr val="FFFFFF">
              <a:alpha val="4000"/>
            </a:srgbClr>
          </a:solidFill>
          <a:ln/>
        </p:spPr>
        <p:txBody>
          <a:bodyPr/>
          <a:lstStyle/>
          <a:p>
            <a:endParaRPr lang="en-US"/>
          </a:p>
        </p:txBody>
      </p:sp>
      <p:sp>
        <p:nvSpPr>
          <p:cNvPr id="15" name="Text 13">
            <a:extLst>
              <a:ext uri="{FF2B5EF4-FFF2-40B4-BE49-F238E27FC236}">
                <a16:creationId xmlns:a16="http://schemas.microsoft.com/office/drawing/2014/main" id="{0E7646F7-29A6-8854-DE4D-7D518D3331E2}"/>
              </a:ext>
            </a:extLst>
          </p:cNvPr>
          <p:cNvSpPr/>
          <p:nvPr/>
        </p:nvSpPr>
        <p:spPr>
          <a:xfrm>
            <a:off x="6338689" y="4960700"/>
            <a:ext cx="149590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Reduce size</a:t>
            </a:r>
            <a:endParaRPr lang="en-US" sz="1500" dirty="0"/>
          </a:p>
        </p:txBody>
      </p:sp>
      <p:sp>
        <p:nvSpPr>
          <p:cNvPr id="16" name="Text 14">
            <a:extLst>
              <a:ext uri="{FF2B5EF4-FFF2-40B4-BE49-F238E27FC236}">
                <a16:creationId xmlns:a16="http://schemas.microsoft.com/office/drawing/2014/main" id="{272ECF91-E0FE-95D7-46D1-56E662AD1E39}"/>
              </a:ext>
            </a:extLst>
          </p:cNvPr>
          <p:cNvSpPr/>
          <p:nvPr/>
        </p:nvSpPr>
        <p:spPr>
          <a:xfrm>
            <a:off x="8227735" y="4960700"/>
            <a:ext cx="1492091" cy="61674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Decrease power (leakage)</a:t>
            </a:r>
            <a:endParaRPr lang="en-US" sz="1500" dirty="0"/>
          </a:p>
        </p:txBody>
      </p:sp>
      <p:sp>
        <p:nvSpPr>
          <p:cNvPr id="17" name="Text 15">
            <a:extLst>
              <a:ext uri="{FF2B5EF4-FFF2-40B4-BE49-F238E27FC236}">
                <a16:creationId xmlns:a16="http://schemas.microsoft.com/office/drawing/2014/main" id="{0725BFE0-3281-915F-F5D9-3B461103CD48}"/>
              </a:ext>
            </a:extLst>
          </p:cNvPr>
          <p:cNvSpPr/>
          <p:nvPr/>
        </p:nvSpPr>
        <p:spPr>
          <a:xfrm>
            <a:off x="10112970" y="4960700"/>
            <a:ext cx="149209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Increase delay</a:t>
            </a:r>
            <a:endParaRPr lang="en-US" sz="1500" dirty="0"/>
          </a:p>
        </p:txBody>
      </p:sp>
      <p:sp>
        <p:nvSpPr>
          <p:cNvPr id="18" name="Text 16">
            <a:extLst>
              <a:ext uri="{FF2B5EF4-FFF2-40B4-BE49-F238E27FC236}">
                <a16:creationId xmlns:a16="http://schemas.microsoft.com/office/drawing/2014/main" id="{B74430AF-5D6E-CC20-8FAD-2A070D231593}"/>
              </a:ext>
            </a:extLst>
          </p:cNvPr>
          <p:cNvSpPr/>
          <p:nvPr/>
        </p:nvSpPr>
        <p:spPr>
          <a:xfrm>
            <a:off x="11998206" y="4960700"/>
            <a:ext cx="149590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Reduce area</a:t>
            </a:r>
            <a:endParaRPr lang="en-US" sz="1500" dirty="0"/>
          </a:p>
        </p:txBody>
      </p:sp>
      <p:sp>
        <p:nvSpPr>
          <p:cNvPr id="19" name="Shape 17">
            <a:extLst>
              <a:ext uri="{FF2B5EF4-FFF2-40B4-BE49-F238E27FC236}">
                <a16:creationId xmlns:a16="http://schemas.microsoft.com/office/drawing/2014/main" id="{336A130C-2C03-0CF9-70C0-6B7D7D0D0C31}"/>
              </a:ext>
            </a:extLst>
          </p:cNvPr>
          <p:cNvSpPr/>
          <p:nvPr/>
        </p:nvSpPr>
        <p:spPr>
          <a:xfrm>
            <a:off x="6145689" y="5700673"/>
            <a:ext cx="7541181" cy="863203"/>
          </a:xfrm>
          <a:prstGeom prst="rect">
            <a:avLst/>
          </a:prstGeom>
          <a:solidFill>
            <a:srgbClr val="000000">
              <a:alpha val="4000"/>
            </a:srgbClr>
          </a:solidFill>
          <a:ln/>
        </p:spPr>
        <p:txBody>
          <a:bodyPr/>
          <a:lstStyle/>
          <a:p>
            <a:endParaRPr lang="en-US"/>
          </a:p>
        </p:txBody>
      </p:sp>
      <p:sp>
        <p:nvSpPr>
          <p:cNvPr id="20" name="Text 18">
            <a:extLst>
              <a:ext uri="{FF2B5EF4-FFF2-40B4-BE49-F238E27FC236}">
                <a16:creationId xmlns:a16="http://schemas.microsoft.com/office/drawing/2014/main" id="{DD931C78-298E-FD76-9E34-CAB661C2FD5C}"/>
              </a:ext>
            </a:extLst>
          </p:cNvPr>
          <p:cNvSpPr/>
          <p:nvPr/>
        </p:nvSpPr>
        <p:spPr>
          <a:xfrm>
            <a:off x="6338689" y="5823903"/>
            <a:ext cx="149590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Optimize delay</a:t>
            </a:r>
            <a:endParaRPr lang="en-US" sz="1500" dirty="0"/>
          </a:p>
        </p:txBody>
      </p:sp>
      <p:sp>
        <p:nvSpPr>
          <p:cNvPr id="21" name="Text 19">
            <a:extLst>
              <a:ext uri="{FF2B5EF4-FFF2-40B4-BE49-F238E27FC236}">
                <a16:creationId xmlns:a16="http://schemas.microsoft.com/office/drawing/2014/main" id="{9785CF57-BB32-6D21-A4E3-B15704455275}"/>
              </a:ext>
            </a:extLst>
          </p:cNvPr>
          <p:cNvSpPr/>
          <p:nvPr/>
        </p:nvSpPr>
        <p:spPr>
          <a:xfrm>
            <a:off x="8227735" y="5823903"/>
            <a:ext cx="1492091" cy="61674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Increase power (usually)</a:t>
            </a:r>
            <a:endParaRPr lang="en-US" sz="1500" dirty="0"/>
          </a:p>
        </p:txBody>
      </p:sp>
      <p:sp>
        <p:nvSpPr>
          <p:cNvPr id="22" name="Text 20">
            <a:extLst>
              <a:ext uri="{FF2B5EF4-FFF2-40B4-BE49-F238E27FC236}">
                <a16:creationId xmlns:a16="http://schemas.microsoft.com/office/drawing/2014/main" id="{3E9CE3AE-F202-F36A-7FCC-CAE1EE6C728C}"/>
              </a:ext>
            </a:extLst>
          </p:cNvPr>
          <p:cNvSpPr/>
          <p:nvPr/>
        </p:nvSpPr>
        <p:spPr>
          <a:xfrm>
            <a:off x="10112970" y="5823903"/>
            <a:ext cx="149209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Reduce delay</a:t>
            </a:r>
            <a:endParaRPr lang="en-US" sz="1500" dirty="0"/>
          </a:p>
        </p:txBody>
      </p:sp>
      <p:sp>
        <p:nvSpPr>
          <p:cNvPr id="23" name="Text 21">
            <a:extLst>
              <a:ext uri="{FF2B5EF4-FFF2-40B4-BE49-F238E27FC236}">
                <a16:creationId xmlns:a16="http://schemas.microsoft.com/office/drawing/2014/main" id="{746E71F0-6166-3415-7B4B-008315B31777}"/>
              </a:ext>
            </a:extLst>
          </p:cNvPr>
          <p:cNvSpPr/>
          <p:nvPr/>
        </p:nvSpPr>
        <p:spPr>
          <a:xfrm>
            <a:off x="11998206" y="5823903"/>
            <a:ext cx="1495901" cy="61674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Increase area (often)</a:t>
            </a:r>
            <a:endParaRPr lang="en-US" sz="1500" dirty="0"/>
          </a:p>
        </p:txBody>
      </p:sp>
      <p:sp>
        <p:nvSpPr>
          <p:cNvPr id="24" name="Shape 22">
            <a:extLst>
              <a:ext uri="{FF2B5EF4-FFF2-40B4-BE49-F238E27FC236}">
                <a16:creationId xmlns:a16="http://schemas.microsoft.com/office/drawing/2014/main" id="{4B60136D-CC35-370F-110C-E798AD47B029}"/>
              </a:ext>
            </a:extLst>
          </p:cNvPr>
          <p:cNvSpPr/>
          <p:nvPr/>
        </p:nvSpPr>
        <p:spPr>
          <a:xfrm>
            <a:off x="6145689" y="6563876"/>
            <a:ext cx="7541181" cy="863203"/>
          </a:xfrm>
          <a:prstGeom prst="rect">
            <a:avLst/>
          </a:prstGeom>
          <a:solidFill>
            <a:srgbClr val="FFFFFF">
              <a:alpha val="4000"/>
            </a:srgbClr>
          </a:solidFill>
          <a:ln/>
        </p:spPr>
        <p:txBody>
          <a:bodyPr/>
          <a:lstStyle/>
          <a:p>
            <a:endParaRPr lang="en-US"/>
          </a:p>
        </p:txBody>
      </p:sp>
      <p:sp>
        <p:nvSpPr>
          <p:cNvPr id="25" name="Text 23">
            <a:extLst>
              <a:ext uri="{FF2B5EF4-FFF2-40B4-BE49-F238E27FC236}">
                <a16:creationId xmlns:a16="http://schemas.microsoft.com/office/drawing/2014/main" id="{481EC6DF-D597-00EF-D5B7-059C8CE4DB8E}"/>
              </a:ext>
            </a:extLst>
          </p:cNvPr>
          <p:cNvSpPr/>
          <p:nvPr/>
        </p:nvSpPr>
        <p:spPr>
          <a:xfrm>
            <a:off x="6338689" y="6687106"/>
            <a:ext cx="149590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Reduce power</a:t>
            </a:r>
            <a:endParaRPr lang="en-US" sz="1500" dirty="0"/>
          </a:p>
        </p:txBody>
      </p:sp>
      <p:sp>
        <p:nvSpPr>
          <p:cNvPr id="26" name="Text 24">
            <a:extLst>
              <a:ext uri="{FF2B5EF4-FFF2-40B4-BE49-F238E27FC236}">
                <a16:creationId xmlns:a16="http://schemas.microsoft.com/office/drawing/2014/main" id="{2A7DF570-5315-7DDF-2868-08AF8C997547}"/>
              </a:ext>
            </a:extLst>
          </p:cNvPr>
          <p:cNvSpPr/>
          <p:nvPr/>
        </p:nvSpPr>
        <p:spPr>
          <a:xfrm>
            <a:off x="8227735" y="6687106"/>
            <a:ext cx="149209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Decrease power</a:t>
            </a:r>
            <a:endParaRPr lang="en-US" sz="1500" dirty="0"/>
          </a:p>
        </p:txBody>
      </p:sp>
      <p:sp>
        <p:nvSpPr>
          <p:cNvPr id="27" name="Text 25">
            <a:extLst>
              <a:ext uri="{FF2B5EF4-FFF2-40B4-BE49-F238E27FC236}">
                <a16:creationId xmlns:a16="http://schemas.microsoft.com/office/drawing/2014/main" id="{886B2509-103D-D95D-FD7F-27ECD4AEDDBF}"/>
              </a:ext>
            </a:extLst>
          </p:cNvPr>
          <p:cNvSpPr/>
          <p:nvPr/>
        </p:nvSpPr>
        <p:spPr>
          <a:xfrm>
            <a:off x="10112970" y="6687106"/>
            <a:ext cx="1492091" cy="3083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Increase delay</a:t>
            </a:r>
            <a:endParaRPr lang="en-US" sz="1500" dirty="0"/>
          </a:p>
        </p:txBody>
      </p:sp>
      <p:sp>
        <p:nvSpPr>
          <p:cNvPr id="28" name="Text 26">
            <a:extLst>
              <a:ext uri="{FF2B5EF4-FFF2-40B4-BE49-F238E27FC236}">
                <a16:creationId xmlns:a16="http://schemas.microsoft.com/office/drawing/2014/main" id="{BAD5151C-3531-B671-5B0C-4386D0752AA8}"/>
              </a:ext>
            </a:extLst>
          </p:cNvPr>
          <p:cNvSpPr/>
          <p:nvPr/>
        </p:nvSpPr>
        <p:spPr>
          <a:xfrm>
            <a:off x="11998206" y="6687106"/>
            <a:ext cx="1495901" cy="61674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Reduce area (depends)</a:t>
            </a:r>
            <a:endParaRPr lang="en-US" sz="1500" dirty="0"/>
          </a:p>
        </p:txBody>
      </p:sp>
      <p:sp>
        <p:nvSpPr>
          <p:cNvPr id="29" name="Text 27">
            <a:extLst>
              <a:ext uri="{FF2B5EF4-FFF2-40B4-BE49-F238E27FC236}">
                <a16:creationId xmlns:a16="http://schemas.microsoft.com/office/drawing/2014/main" id="{49631359-6F03-12B1-072F-0DA136AE9F93}"/>
              </a:ext>
            </a:extLst>
          </p:cNvPr>
          <p:cNvSpPr/>
          <p:nvPr/>
        </p:nvSpPr>
        <p:spPr>
          <a:xfrm>
            <a:off x="6138069" y="7651512"/>
            <a:ext cx="7556421" cy="123348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The key insight for VLSI engineers is that enhancing one metric generally degrades others. Effective design requires balancing these trade-offs by analyzing application constraints and performance targets, leading to an optimized silicon implementation that meets system goals.</a:t>
            </a:r>
            <a:endParaRPr lang="en-US" sz="1500" dirty="0"/>
          </a:p>
        </p:txBody>
      </p:sp>
      <p:pic>
        <p:nvPicPr>
          <p:cNvPr id="30" name="Image 0">
            <a:extLst>
              <a:ext uri="{FF2B5EF4-FFF2-40B4-BE49-F238E27FC236}">
                <a16:creationId xmlns:a16="http://schemas.microsoft.com/office/drawing/2014/main" id="{62DDF32E-D24B-8215-DDB9-350E2119D666}"/>
              </a:ext>
            </a:extLst>
          </p:cNvPr>
          <p:cNvPicPr>
            <a:picLocks noChangeAspect="1"/>
          </p:cNvPicPr>
          <p:nvPr/>
        </p:nvPicPr>
        <p:blipFill>
          <a:blip r:embed="rId2"/>
          <a:stretch>
            <a:fillRect/>
          </a:stretch>
        </p:blipFill>
        <p:spPr>
          <a:xfrm>
            <a:off x="286556" y="1231900"/>
            <a:ext cx="5486400" cy="8229600"/>
          </a:xfrm>
          <a:prstGeom prst="rect">
            <a:avLst/>
          </a:prstGeom>
        </p:spPr>
      </p:pic>
    </p:spTree>
    <p:extLst>
      <p:ext uri="{BB962C8B-B14F-4D97-AF65-F5344CB8AC3E}">
        <p14:creationId xmlns:p14="http://schemas.microsoft.com/office/powerpoint/2010/main" val="396279526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36409" y="1003300"/>
            <a:ext cx="12984520" cy="3702896"/>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165"/>
              </a:lnSpc>
            </a:pPr>
            <a:r>
              <a:rPr lang="en-US" sz="3600" dirty="0">
                <a:solidFill>
                  <a:srgbClr val="F2E782"/>
                </a:solidFill>
                <a:latin typeface="Prata" pitchFamily="34" charset="0"/>
                <a:ea typeface="Prata" pitchFamily="34" charset="-122"/>
                <a:cs typeface="Prata" pitchFamily="34" charset="-120"/>
              </a:rPr>
              <a:t>STEP-2</a:t>
            </a:r>
          </a:p>
          <a:p>
            <a:pPr>
              <a:lnSpc>
                <a:spcPts val="5165"/>
              </a:lnSpc>
            </a:pPr>
            <a:r>
              <a:rPr lang="en-US" sz="3600" dirty="0">
                <a:solidFill>
                  <a:srgbClr val="F2E782"/>
                </a:solidFill>
                <a:latin typeface="Prata" pitchFamily="34" charset="0"/>
                <a:ea typeface="Prata" pitchFamily="34" charset="-122"/>
                <a:cs typeface="Prata" pitchFamily="34" charset="-120"/>
              </a:rPr>
              <a:t>Extraction and Generation of CMOS Circuits Dataset with Parametric Variations for AI-Optimization</a:t>
            </a:r>
            <a:endParaRPr lang="en-US" sz="3600" dirty="0"/>
          </a:p>
        </p:txBody>
      </p:sp>
      <p:sp>
        <p:nvSpPr>
          <p:cNvPr id="4" name="Text 1"/>
          <p:cNvSpPr/>
          <p:nvPr/>
        </p:nvSpPr>
        <p:spPr>
          <a:xfrm>
            <a:off x="493230" y="3141683"/>
            <a:ext cx="12679720" cy="302411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31"/>
              </a:lnSpc>
            </a:pPr>
            <a:r>
              <a:rPr lang="en-US" sz="2000" dirty="0">
                <a:solidFill>
                  <a:srgbClr val="CFCBBF"/>
                </a:solidFill>
                <a:latin typeface="Raleway" pitchFamily="34" charset="0"/>
                <a:ea typeface="Raleway" pitchFamily="34" charset="-122"/>
                <a:cs typeface="Raleway" pitchFamily="34" charset="-120"/>
              </a:rPr>
              <a:t>This presentation outlines the methodology for creating a comprehensive dataset tailored for AI-driven optimization of CMOS circuit designs. We employ parametric variations and </a:t>
            </a:r>
            <a:r>
              <a:rPr lang="en-US" sz="2000" dirty="0" err="1">
                <a:solidFill>
                  <a:srgbClr val="CFCBBF"/>
                </a:solidFill>
                <a:latin typeface="Raleway" pitchFamily="34" charset="0"/>
                <a:ea typeface="Raleway" pitchFamily="34" charset="-122"/>
                <a:cs typeface="Raleway" pitchFamily="34" charset="-120"/>
              </a:rPr>
              <a:t>LTspice</a:t>
            </a:r>
            <a:r>
              <a:rPr lang="en-US" sz="2000" dirty="0">
                <a:solidFill>
                  <a:srgbClr val="CFCBBF"/>
                </a:solidFill>
                <a:latin typeface="Raleway" pitchFamily="34" charset="0"/>
                <a:ea typeface="Raleway" pitchFamily="34" charset="-122"/>
                <a:cs typeface="Raleway" pitchFamily="34" charset="-120"/>
              </a:rPr>
              <a:t> simulations to capture a wide range of performance characteristics. This dataset aims to facilitate the training of robust AI models capable of optimizing inverter designs for various performance metrics. The approach involves automated data extraction, the introduction of variability, and detailed performance parameter computation. The ultimate goal is to enhance design efficiency and performance through AI-driven methodologies.</a:t>
            </a:r>
            <a:endParaRPr lang="en-US" sz="2000" dirty="0"/>
          </a:p>
        </p:txBody>
      </p:sp>
      <p:sp>
        <p:nvSpPr>
          <p:cNvPr id="5" name="Text 0">
            <a:extLst>
              <a:ext uri="{FF2B5EF4-FFF2-40B4-BE49-F238E27FC236}">
                <a16:creationId xmlns:a16="http://schemas.microsoft.com/office/drawing/2014/main" id="{8DA8301F-C900-A434-915F-5B552E4833D0}"/>
              </a:ext>
            </a:extLst>
          </p:cNvPr>
          <p:cNvSpPr/>
          <p:nvPr/>
        </p:nvSpPr>
        <p:spPr>
          <a:xfrm>
            <a:off x="601481" y="5813359"/>
            <a:ext cx="12463219" cy="69070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Dataset Generation for AI-Driven Optimization</a:t>
            </a:r>
            <a:endParaRPr lang="en-US" sz="4336"/>
          </a:p>
        </p:txBody>
      </p:sp>
      <p:sp>
        <p:nvSpPr>
          <p:cNvPr id="6" name="Text 1">
            <a:extLst>
              <a:ext uri="{FF2B5EF4-FFF2-40B4-BE49-F238E27FC236}">
                <a16:creationId xmlns:a16="http://schemas.microsoft.com/office/drawing/2014/main" id="{0474ABD2-43EF-CFD9-B283-69D8608E3298}"/>
              </a:ext>
            </a:extLst>
          </p:cNvPr>
          <p:cNvSpPr/>
          <p:nvPr/>
        </p:nvSpPr>
        <p:spPr>
          <a:xfrm>
            <a:off x="601476" y="7056583"/>
            <a:ext cx="2879661"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F2E782"/>
                </a:solidFill>
                <a:latin typeface="Prata" pitchFamily="34" charset="0"/>
                <a:ea typeface="Prata" pitchFamily="34" charset="-122"/>
                <a:cs typeface="Prata" pitchFamily="34" charset="-120"/>
              </a:rPr>
              <a:t>Parametric Variations</a:t>
            </a:r>
            <a:endParaRPr lang="en-US" sz="2144"/>
          </a:p>
        </p:txBody>
      </p:sp>
      <p:sp>
        <p:nvSpPr>
          <p:cNvPr id="7" name="Text 2">
            <a:extLst>
              <a:ext uri="{FF2B5EF4-FFF2-40B4-BE49-F238E27FC236}">
                <a16:creationId xmlns:a16="http://schemas.microsoft.com/office/drawing/2014/main" id="{B04ABCF7-3575-2808-20E9-5672AEBDC8D1}"/>
              </a:ext>
            </a:extLst>
          </p:cNvPr>
          <p:cNvSpPr/>
          <p:nvPr/>
        </p:nvSpPr>
        <p:spPr>
          <a:xfrm>
            <a:off x="601476" y="7622910"/>
            <a:ext cx="6085475" cy="2829190"/>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The core of our approach lies in generating a dataset through systematic parametric variations. By manipulating key design parameters, such as transistor widths, we can explore the design space and capture the corresponding performance characteristics. This method enables a comprehensive understanding of the relationships between design parameters and inverter performance, which is essential for AI model training.</a:t>
            </a:r>
            <a:endParaRPr lang="en-US" sz="1705"/>
          </a:p>
        </p:txBody>
      </p:sp>
      <p:sp>
        <p:nvSpPr>
          <p:cNvPr id="8" name="Text 3">
            <a:extLst>
              <a:ext uri="{FF2B5EF4-FFF2-40B4-BE49-F238E27FC236}">
                <a16:creationId xmlns:a16="http://schemas.microsoft.com/office/drawing/2014/main" id="{0C03E6D8-9E30-2E78-3817-731DF1CA2C18}"/>
              </a:ext>
            </a:extLst>
          </p:cNvPr>
          <p:cNvSpPr/>
          <p:nvPr/>
        </p:nvSpPr>
        <p:spPr>
          <a:xfrm>
            <a:off x="7233666" y="7056583"/>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F2E782"/>
                </a:solidFill>
                <a:latin typeface="Prata" pitchFamily="34" charset="0"/>
                <a:ea typeface="Prata" pitchFamily="34" charset="-122"/>
                <a:cs typeface="Prata" pitchFamily="34" charset="-120"/>
              </a:rPr>
              <a:t>LTspice Simulations</a:t>
            </a:r>
            <a:endParaRPr lang="en-US" sz="2144"/>
          </a:p>
        </p:txBody>
      </p:sp>
      <p:sp>
        <p:nvSpPr>
          <p:cNvPr id="9" name="Text 4">
            <a:extLst>
              <a:ext uri="{FF2B5EF4-FFF2-40B4-BE49-F238E27FC236}">
                <a16:creationId xmlns:a16="http://schemas.microsoft.com/office/drawing/2014/main" id="{E31F4C18-4FEC-289C-B00D-FDCF9A99F0E0}"/>
              </a:ext>
            </a:extLst>
          </p:cNvPr>
          <p:cNvSpPr/>
          <p:nvPr/>
        </p:nvSpPr>
        <p:spPr>
          <a:xfrm>
            <a:off x="7233666" y="7622910"/>
            <a:ext cx="6085475" cy="2829190"/>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We leverage LTspice simulations to collect performance metrics from different circuit configurations. LTspice provides accurate circuit simulation capabilities, allowing us to measure power consumption, delay, and area effectively. These simulation results form the basis of our dataset, providing the necessary information for AI model training and optimization. The accuracy of LTspice ensures reliable performance data.</a:t>
            </a:r>
            <a:endParaRPr lang="en-US" sz="1705"/>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423069" y="317500"/>
            <a:ext cx="9418799" cy="69070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Key Performance Parameters (PPA)</a:t>
            </a:r>
            <a:endParaRPr lang="en-US" sz="4336"/>
          </a:p>
        </p:txBody>
      </p:sp>
      <p:sp>
        <p:nvSpPr>
          <p:cNvPr id="4" name="Shape 1"/>
          <p:cNvSpPr/>
          <p:nvPr/>
        </p:nvSpPr>
        <p:spPr>
          <a:xfrm>
            <a:off x="423064" y="1588333"/>
            <a:ext cx="497289" cy="497289"/>
          </a:xfrm>
          <a:prstGeom prst="roundRect">
            <a:avLst>
              <a:gd name="adj" fmla="val 6667"/>
            </a:avLst>
          </a:prstGeom>
          <a:solidFill>
            <a:srgbClr val="3A3B3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5" name="Text 2"/>
          <p:cNvSpPr/>
          <p:nvPr/>
        </p:nvSpPr>
        <p:spPr>
          <a:xfrm>
            <a:off x="614508" y="1671175"/>
            <a:ext cx="114402" cy="331604"/>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1</a:t>
            </a:r>
            <a:endParaRPr lang="en-US" sz="2582"/>
          </a:p>
        </p:txBody>
      </p:sp>
      <p:sp>
        <p:nvSpPr>
          <p:cNvPr id="6" name="Text 3"/>
          <p:cNvSpPr/>
          <p:nvPr/>
        </p:nvSpPr>
        <p:spPr>
          <a:xfrm>
            <a:off x="1141384" y="1588337"/>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Power Consumption</a:t>
            </a:r>
            <a:endParaRPr lang="en-US" sz="2144"/>
          </a:p>
        </p:txBody>
      </p:sp>
      <p:sp>
        <p:nvSpPr>
          <p:cNvPr id="7" name="Text 4"/>
          <p:cNvSpPr/>
          <p:nvPr/>
        </p:nvSpPr>
        <p:spPr>
          <a:xfrm>
            <a:off x="1141389" y="2066245"/>
            <a:ext cx="3371034" cy="176824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Power consumption is a critical metric extracted as the average current drawn from VDD. Minimizing power is essential for energy-efficient designs.</a:t>
            </a:r>
            <a:endParaRPr lang="en-US" sz="1705"/>
          </a:p>
        </p:txBody>
      </p:sp>
      <p:sp>
        <p:nvSpPr>
          <p:cNvPr id="8" name="Shape 5"/>
          <p:cNvSpPr/>
          <p:nvPr/>
        </p:nvSpPr>
        <p:spPr>
          <a:xfrm>
            <a:off x="4733449" y="1588333"/>
            <a:ext cx="497289" cy="497289"/>
          </a:xfrm>
          <a:prstGeom prst="roundRect">
            <a:avLst>
              <a:gd name="adj" fmla="val 6667"/>
            </a:avLst>
          </a:prstGeom>
          <a:solidFill>
            <a:srgbClr val="3A3B3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9" name="Text 6"/>
          <p:cNvSpPr/>
          <p:nvPr/>
        </p:nvSpPr>
        <p:spPr>
          <a:xfrm>
            <a:off x="4880454" y="1671175"/>
            <a:ext cx="203278" cy="331604"/>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2</a:t>
            </a:r>
            <a:endParaRPr lang="en-US" sz="2582"/>
          </a:p>
        </p:txBody>
      </p:sp>
      <p:sp>
        <p:nvSpPr>
          <p:cNvPr id="10" name="Text 7"/>
          <p:cNvSpPr/>
          <p:nvPr/>
        </p:nvSpPr>
        <p:spPr>
          <a:xfrm>
            <a:off x="5451771" y="1588337"/>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Delay</a:t>
            </a:r>
            <a:endParaRPr lang="en-US" sz="2144"/>
          </a:p>
        </p:txBody>
      </p:sp>
      <p:sp>
        <p:nvSpPr>
          <p:cNvPr id="11" name="Text 8"/>
          <p:cNvSpPr/>
          <p:nvPr/>
        </p:nvSpPr>
        <p:spPr>
          <a:xfrm>
            <a:off x="5451775" y="2066247"/>
            <a:ext cx="3371034" cy="212189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Delay, measured as the time difference between the input switch and output response, dictates the inverter's speed. Lower delay values indicate faster performance.</a:t>
            </a:r>
            <a:endParaRPr lang="en-US" sz="1705"/>
          </a:p>
        </p:txBody>
      </p:sp>
      <p:sp>
        <p:nvSpPr>
          <p:cNvPr id="12" name="Shape 9"/>
          <p:cNvSpPr/>
          <p:nvPr/>
        </p:nvSpPr>
        <p:spPr>
          <a:xfrm>
            <a:off x="9043833" y="1588333"/>
            <a:ext cx="497289" cy="497289"/>
          </a:xfrm>
          <a:prstGeom prst="roundRect">
            <a:avLst>
              <a:gd name="adj" fmla="val 6667"/>
            </a:avLst>
          </a:prstGeom>
          <a:solidFill>
            <a:srgbClr val="3A3B3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13" name="Text 10"/>
          <p:cNvSpPr/>
          <p:nvPr/>
        </p:nvSpPr>
        <p:spPr>
          <a:xfrm>
            <a:off x="9189678" y="1671175"/>
            <a:ext cx="205599" cy="331604"/>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3</a:t>
            </a:r>
            <a:endParaRPr lang="en-US" sz="2582"/>
          </a:p>
        </p:txBody>
      </p:sp>
      <p:sp>
        <p:nvSpPr>
          <p:cNvPr id="14" name="Text 11"/>
          <p:cNvSpPr/>
          <p:nvPr/>
        </p:nvSpPr>
        <p:spPr>
          <a:xfrm>
            <a:off x="9762153" y="1588337"/>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Area</a:t>
            </a:r>
            <a:endParaRPr lang="en-US" sz="2144"/>
          </a:p>
        </p:txBody>
      </p:sp>
      <p:sp>
        <p:nvSpPr>
          <p:cNvPr id="15" name="Text 12"/>
          <p:cNvSpPr/>
          <p:nvPr/>
        </p:nvSpPr>
        <p:spPr>
          <a:xfrm>
            <a:off x="9762158" y="2066245"/>
            <a:ext cx="3371034" cy="176824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Area is estimated as the product of transistor width and length (W×L). Smaller areas contribute to higher integration density and lower costs.</a:t>
            </a:r>
            <a:endParaRPr lang="en-US" sz="1705"/>
          </a:p>
        </p:txBody>
      </p:sp>
      <p:sp>
        <p:nvSpPr>
          <p:cNvPr id="16" name="Text 0">
            <a:extLst>
              <a:ext uri="{FF2B5EF4-FFF2-40B4-BE49-F238E27FC236}">
                <a16:creationId xmlns:a16="http://schemas.microsoft.com/office/drawing/2014/main" id="{D0C6C6DD-0686-200D-79CF-ACEBB717818D}"/>
              </a:ext>
            </a:extLst>
          </p:cNvPr>
          <p:cNvSpPr/>
          <p:nvPr/>
        </p:nvSpPr>
        <p:spPr>
          <a:xfrm>
            <a:off x="585195" y="4547175"/>
            <a:ext cx="12142755" cy="69070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Extracting Power and Delay from LTspice Log</a:t>
            </a:r>
            <a:endParaRPr lang="en-US" sz="4336"/>
          </a:p>
        </p:txBody>
      </p:sp>
      <p:pic>
        <p:nvPicPr>
          <p:cNvPr id="17" name="Image 0" descr="preencoded.png">
            <a:extLst>
              <a:ext uri="{FF2B5EF4-FFF2-40B4-BE49-F238E27FC236}">
                <a16:creationId xmlns:a16="http://schemas.microsoft.com/office/drawing/2014/main" id="{9E9DF972-4649-C97D-EB1A-419B2009D886}"/>
              </a:ext>
            </a:extLst>
          </p:cNvPr>
          <p:cNvPicPr>
            <a:picLocks noChangeAspect="1"/>
          </p:cNvPicPr>
          <p:nvPr/>
        </p:nvPicPr>
        <p:blipFill>
          <a:blip r:embed="rId3"/>
          <a:stretch>
            <a:fillRect/>
          </a:stretch>
        </p:blipFill>
        <p:spPr>
          <a:xfrm>
            <a:off x="585195" y="5679941"/>
            <a:ext cx="552518" cy="552518"/>
          </a:xfrm>
          <a:prstGeom prst="rect">
            <a:avLst/>
          </a:prstGeom>
        </p:spPr>
      </p:pic>
      <p:sp>
        <p:nvSpPr>
          <p:cNvPr id="18" name="Text 1">
            <a:extLst>
              <a:ext uri="{FF2B5EF4-FFF2-40B4-BE49-F238E27FC236}">
                <a16:creationId xmlns:a16="http://schemas.microsoft.com/office/drawing/2014/main" id="{58365AEE-D5CD-1A7C-9772-1222E1008D5B}"/>
              </a:ext>
            </a:extLst>
          </p:cNvPr>
          <p:cNvSpPr/>
          <p:nvPr/>
        </p:nvSpPr>
        <p:spPr>
          <a:xfrm>
            <a:off x="585190" y="6453492"/>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Log File Analysis</a:t>
            </a:r>
            <a:endParaRPr lang="en-US" sz="2144"/>
          </a:p>
        </p:txBody>
      </p:sp>
      <p:sp>
        <p:nvSpPr>
          <p:cNvPr id="19" name="Text 2">
            <a:extLst>
              <a:ext uri="{FF2B5EF4-FFF2-40B4-BE49-F238E27FC236}">
                <a16:creationId xmlns:a16="http://schemas.microsoft.com/office/drawing/2014/main" id="{388DECF6-4C0F-7A80-E247-D4CAD09EA8CF}"/>
              </a:ext>
            </a:extLst>
          </p:cNvPr>
          <p:cNvSpPr/>
          <p:nvPr/>
        </p:nvSpPr>
        <p:spPr>
          <a:xfrm>
            <a:off x="585195" y="6931400"/>
            <a:ext cx="4015677" cy="212189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The LTspice simulation generates a detailed log file containing vital circuit performance data. This file serves as the primary source for extracting power and delay values, ensuring accuracy and efficiency in data collection.</a:t>
            </a:r>
            <a:endParaRPr lang="en-US" sz="1705"/>
          </a:p>
        </p:txBody>
      </p:sp>
      <p:pic>
        <p:nvPicPr>
          <p:cNvPr id="20" name="Image 1" descr="preencoded.png">
            <a:extLst>
              <a:ext uri="{FF2B5EF4-FFF2-40B4-BE49-F238E27FC236}">
                <a16:creationId xmlns:a16="http://schemas.microsoft.com/office/drawing/2014/main" id="{3C601D75-E5DF-949E-F929-DB5A049FF63D}"/>
              </a:ext>
            </a:extLst>
          </p:cNvPr>
          <p:cNvPicPr>
            <a:picLocks noChangeAspect="1"/>
          </p:cNvPicPr>
          <p:nvPr/>
        </p:nvPicPr>
        <p:blipFill>
          <a:blip r:embed="rId4"/>
          <a:stretch>
            <a:fillRect/>
          </a:stretch>
        </p:blipFill>
        <p:spPr>
          <a:xfrm>
            <a:off x="4932359" y="5679941"/>
            <a:ext cx="552518" cy="552518"/>
          </a:xfrm>
          <a:prstGeom prst="rect">
            <a:avLst/>
          </a:prstGeom>
        </p:spPr>
      </p:pic>
      <p:sp>
        <p:nvSpPr>
          <p:cNvPr id="21" name="Text 3">
            <a:extLst>
              <a:ext uri="{FF2B5EF4-FFF2-40B4-BE49-F238E27FC236}">
                <a16:creationId xmlns:a16="http://schemas.microsoft.com/office/drawing/2014/main" id="{5FAAD26A-49CF-21DE-96F8-DFC10ABD58FA}"/>
              </a:ext>
            </a:extLst>
          </p:cNvPr>
          <p:cNvSpPr/>
          <p:nvPr/>
        </p:nvSpPr>
        <p:spPr>
          <a:xfrm>
            <a:off x="4932356" y="6453492"/>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Power Extraction</a:t>
            </a:r>
            <a:endParaRPr lang="en-US" sz="2144"/>
          </a:p>
        </p:txBody>
      </p:sp>
      <p:sp>
        <p:nvSpPr>
          <p:cNvPr id="22" name="Text 4">
            <a:extLst>
              <a:ext uri="{FF2B5EF4-FFF2-40B4-BE49-F238E27FC236}">
                <a16:creationId xmlns:a16="http://schemas.microsoft.com/office/drawing/2014/main" id="{5FD19E52-7CA4-83DD-37FE-0C92F3F39470}"/>
              </a:ext>
            </a:extLst>
          </p:cNvPr>
          <p:cNvSpPr/>
          <p:nvPr/>
        </p:nvSpPr>
        <p:spPr>
          <a:xfrm>
            <a:off x="4932359" y="6931400"/>
            <a:ext cx="4015793" cy="212189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The power value is precisely extracted from the line containing "AVG(I(VDD))", which represents the average supply current. This metric is crucial for evaluating the energy efficiency of the CMOS inverter design.</a:t>
            </a:r>
            <a:endParaRPr lang="en-US" sz="1705"/>
          </a:p>
        </p:txBody>
      </p:sp>
      <p:pic>
        <p:nvPicPr>
          <p:cNvPr id="23" name="Image 2" descr="preencoded.png">
            <a:extLst>
              <a:ext uri="{FF2B5EF4-FFF2-40B4-BE49-F238E27FC236}">
                <a16:creationId xmlns:a16="http://schemas.microsoft.com/office/drawing/2014/main" id="{9EE8E6CC-42B2-CB4E-D07A-2CC43632D287}"/>
              </a:ext>
            </a:extLst>
          </p:cNvPr>
          <p:cNvPicPr>
            <a:picLocks noChangeAspect="1"/>
          </p:cNvPicPr>
          <p:nvPr/>
        </p:nvPicPr>
        <p:blipFill>
          <a:blip r:embed="rId5"/>
          <a:stretch>
            <a:fillRect/>
          </a:stretch>
        </p:blipFill>
        <p:spPr>
          <a:xfrm>
            <a:off x="9279641" y="5679941"/>
            <a:ext cx="552518" cy="552518"/>
          </a:xfrm>
          <a:prstGeom prst="rect">
            <a:avLst/>
          </a:prstGeom>
        </p:spPr>
      </p:pic>
      <p:sp>
        <p:nvSpPr>
          <p:cNvPr id="24" name="Text 5">
            <a:extLst>
              <a:ext uri="{FF2B5EF4-FFF2-40B4-BE49-F238E27FC236}">
                <a16:creationId xmlns:a16="http://schemas.microsoft.com/office/drawing/2014/main" id="{F576011F-FFA4-6BAD-094B-FEB23FBA2E15}"/>
              </a:ext>
            </a:extLst>
          </p:cNvPr>
          <p:cNvSpPr/>
          <p:nvPr/>
        </p:nvSpPr>
        <p:spPr>
          <a:xfrm>
            <a:off x="9279637" y="6453492"/>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Delay Extraction</a:t>
            </a:r>
            <a:endParaRPr lang="en-US" sz="2144"/>
          </a:p>
        </p:txBody>
      </p:sp>
      <p:sp>
        <p:nvSpPr>
          <p:cNvPr id="25" name="Text 6">
            <a:extLst>
              <a:ext uri="{FF2B5EF4-FFF2-40B4-BE49-F238E27FC236}">
                <a16:creationId xmlns:a16="http://schemas.microsoft.com/office/drawing/2014/main" id="{CAF5E6D8-F3C6-3D35-AA9E-2FA780EEF3AA}"/>
              </a:ext>
            </a:extLst>
          </p:cNvPr>
          <p:cNvSpPr/>
          <p:nvPr/>
        </p:nvSpPr>
        <p:spPr>
          <a:xfrm>
            <a:off x="9279639" y="6931400"/>
            <a:ext cx="4015677" cy="212189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The delay value is extracted from the line containing "delay=", which represents the propagation delay. This parameter is essential for assessing the speed and performance of the inverter circuit.</a:t>
            </a:r>
            <a:endParaRPr lang="en-US" sz="1705"/>
          </a:p>
        </p:txBody>
      </p:sp>
      <p:sp>
        <p:nvSpPr>
          <p:cNvPr id="26" name="Text 7">
            <a:extLst>
              <a:ext uri="{FF2B5EF4-FFF2-40B4-BE49-F238E27FC236}">
                <a16:creationId xmlns:a16="http://schemas.microsoft.com/office/drawing/2014/main" id="{66A8B0FA-F285-AC74-C831-EB00390A4451}"/>
              </a:ext>
            </a:extLst>
          </p:cNvPr>
          <p:cNvSpPr/>
          <p:nvPr/>
        </p:nvSpPr>
        <p:spPr>
          <a:xfrm>
            <a:off x="585195" y="9301942"/>
            <a:ext cx="12710242" cy="1060947"/>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The LTspice simulation generates a log file containing circuit performance data. The power value is extracted from the line that contains "AVG(I(VDD))", which gives the average supply current. The delay value is extracted from the line that contains "delay=", which represents the propagation delay.</a:t>
            </a:r>
            <a:endParaRPr lang="en-US" sz="1705"/>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3554" y="2239863"/>
            <a:ext cx="12710242" cy="1381411"/>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Generating a Large Dataset for AI Model Training</a:t>
            </a:r>
            <a:endParaRPr lang="en-US" sz="4336"/>
          </a:p>
        </p:txBody>
      </p:sp>
      <p:pic>
        <p:nvPicPr>
          <p:cNvPr id="3" name="Image 0" descr="preencoded.png"/>
          <p:cNvPicPr>
            <a:picLocks noChangeAspect="1"/>
          </p:cNvPicPr>
          <p:nvPr/>
        </p:nvPicPr>
        <p:blipFill>
          <a:blip r:embed="rId3"/>
          <a:stretch>
            <a:fillRect/>
          </a:stretch>
        </p:blipFill>
        <p:spPr>
          <a:xfrm>
            <a:off x="773549" y="4063335"/>
            <a:ext cx="4236708" cy="884122"/>
          </a:xfrm>
          <a:prstGeom prst="rect">
            <a:avLst/>
          </a:prstGeom>
        </p:spPr>
      </p:pic>
      <p:sp>
        <p:nvSpPr>
          <p:cNvPr id="4" name="Text 1"/>
          <p:cNvSpPr/>
          <p:nvPr/>
        </p:nvSpPr>
        <p:spPr>
          <a:xfrm>
            <a:off x="994580" y="5278946"/>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Sample Generation</a:t>
            </a:r>
            <a:endParaRPr lang="en-US" sz="2144"/>
          </a:p>
        </p:txBody>
      </p:sp>
      <p:sp>
        <p:nvSpPr>
          <p:cNvPr id="5" name="Text 2"/>
          <p:cNvSpPr/>
          <p:nvPr/>
        </p:nvSpPr>
        <p:spPr>
          <a:xfrm>
            <a:off x="994585" y="5756853"/>
            <a:ext cx="3794648" cy="247554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To ensure the AI model can learn effectively, we generate a large dataset comprising at least 2000 samples with varying transistor widths. This volume of data is crucial for training a robust and accurate AI model.</a:t>
            </a:r>
            <a:endParaRPr lang="en-US" sz="1705"/>
          </a:p>
        </p:txBody>
      </p:sp>
      <p:pic>
        <p:nvPicPr>
          <p:cNvPr id="6" name="Image 1" descr="preencoded.png"/>
          <p:cNvPicPr>
            <a:picLocks noChangeAspect="1"/>
          </p:cNvPicPr>
          <p:nvPr/>
        </p:nvPicPr>
        <p:blipFill>
          <a:blip r:embed="rId4"/>
          <a:stretch>
            <a:fillRect/>
          </a:stretch>
        </p:blipFill>
        <p:spPr>
          <a:xfrm>
            <a:off x="5010257" y="4063335"/>
            <a:ext cx="4236708" cy="884122"/>
          </a:xfrm>
          <a:prstGeom prst="rect">
            <a:avLst/>
          </a:prstGeom>
        </p:spPr>
      </p:pic>
      <p:sp>
        <p:nvSpPr>
          <p:cNvPr id="7" name="Text 3"/>
          <p:cNvSpPr/>
          <p:nvPr/>
        </p:nvSpPr>
        <p:spPr>
          <a:xfrm>
            <a:off x="5231288" y="5278946"/>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NMOS Width</a:t>
            </a:r>
            <a:endParaRPr lang="en-US" sz="2144"/>
          </a:p>
        </p:txBody>
      </p:sp>
      <p:sp>
        <p:nvSpPr>
          <p:cNvPr id="8" name="Text 4"/>
          <p:cNvSpPr/>
          <p:nvPr/>
        </p:nvSpPr>
        <p:spPr>
          <a:xfrm>
            <a:off x="5231292" y="5756854"/>
            <a:ext cx="3794648" cy="212189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The NMOS width (Wn) is randomly selected from a predefined range of 0.1 µm to 2.5 µm, based on 180nm technology. This range allows for sufficient variation in the NMOS transistor characteristics.</a:t>
            </a:r>
            <a:endParaRPr lang="en-US" sz="1705"/>
          </a:p>
        </p:txBody>
      </p:sp>
      <p:pic>
        <p:nvPicPr>
          <p:cNvPr id="9" name="Image 2" descr="preencoded.png"/>
          <p:cNvPicPr>
            <a:picLocks noChangeAspect="1"/>
          </p:cNvPicPr>
          <p:nvPr/>
        </p:nvPicPr>
        <p:blipFill>
          <a:blip r:embed="rId5"/>
          <a:stretch>
            <a:fillRect/>
          </a:stretch>
        </p:blipFill>
        <p:spPr>
          <a:xfrm>
            <a:off x="9246964" y="4063335"/>
            <a:ext cx="4236708" cy="884122"/>
          </a:xfrm>
          <a:prstGeom prst="rect">
            <a:avLst/>
          </a:prstGeom>
        </p:spPr>
      </p:pic>
      <p:sp>
        <p:nvSpPr>
          <p:cNvPr id="10" name="Text 5"/>
          <p:cNvSpPr/>
          <p:nvPr/>
        </p:nvSpPr>
        <p:spPr>
          <a:xfrm>
            <a:off x="9467996" y="5278946"/>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PMOS Width</a:t>
            </a:r>
            <a:endParaRPr lang="en-US" sz="2144"/>
          </a:p>
        </p:txBody>
      </p:sp>
      <p:sp>
        <p:nvSpPr>
          <p:cNvPr id="11" name="Text 6"/>
          <p:cNvSpPr/>
          <p:nvPr/>
        </p:nvSpPr>
        <p:spPr>
          <a:xfrm>
            <a:off x="9467998" y="5756853"/>
            <a:ext cx="3794648" cy="247554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The PMOS width (Wp) is randomly chosen from a predefined range of 0.2 µm to 5.0 µm, based on 180nm technology. This wider range accommodates the different performance requirements of the PMOS transistor.</a:t>
            </a:r>
            <a:endParaRPr lang="en-US" sz="1705"/>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73549" y="1794789"/>
            <a:ext cx="13060720" cy="1606012"/>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dirty="0">
                <a:solidFill>
                  <a:srgbClr val="EFD5FA"/>
                </a:solidFill>
                <a:latin typeface="Constantia" panose="02030602050306030303" pitchFamily="18" charset="0"/>
                <a:ea typeface="Instrument Sans Medium" pitchFamily="34" charset="-122"/>
                <a:cs typeface="Instrument Sans Medium" pitchFamily="34" charset="-120"/>
              </a:rPr>
              <a:t>AI-Driven VLSI Circuit Optimization: Revolutionizing PPA Trade-offs</a:t>
            </a:r>
            <a:endParaRPr lang="en-US" sz="4336" dirty="0">
              <a:latin typeface="Constantia" panose="02030602050306030303" pitchFamily="18" charset="0"/>
            </a:endParaRPr>
          </a:p>
        </p:txBody>
      </p:sp>
      <p:sp>
        <p:nvSpPr>
          <p:cNvPr id="4" name="Text 1"/>
          <p:cNvSpPr/>
          <p:nvPr/>
        </p:nvSpPr>
        <p:spPr>
          <a:xfrm>
            <a:off x="807597" y="3670300"/>
            <a:ext cx="12679720" cy="176824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2000" dirty="0">
                <a:solidFill>
                  <a:srgbClr val="C7CDD6"/>
                </a:solidFill>
                <a:latin typeface="Constantia" panose="02030602050306030303" pitchFamily="18" charset="0"/>
                <a:ea typeface="Inter" pitchFamily="34" charset="-122"/>
                <a:cs typeface="Inter" pitchFamily="34" charset="-120"/>
              </a:rPr>
              <a:t>This presentation explores AI's transformative potential in VLSI circuit design. Discover how machine learning and genetic algorithms optimize power, performance, and area. We will cover the architecture, methodology, results and potential future applications of this technology.</a:t>
            </a:r>
            <a:endParaRPr lang="en-US" sz="2000" dirty="0">
              <a:latin typeface="Constantia" panose="02030602050306030303" pitchFamily="18" charset="0"/>
            </a:endParaRPr>
          </a:p>
        </p:txBody>
      </p:sp>
      <p:sp>
        <p:nvSpPr>
          <p:cNvPr id="7" name="Text 3"/>
          <p:cNvSpPr/>
          <p:nvPr/>
        </p:nvSpPr>
        <p:spPr>
          <a:xfrm>
            <a:off x="1237655" y="7708889"/>
            <a:ext cx="2397339" cy="38671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21"/>
              </a:lnSpc>
            </a:pPr>
            <a:endParaRPr lang="en-US" sz="2144">
              <a:latin typeface="Constantia" panose="02030602050306030303" pitchFamily="18" charset="0"/>
            </a:endParaRPr>
          </a:p>
        </p:txBody>
      </p:sp>
      <p:sp>
        <p:nvSpPr>
          <p:cNvPr id="8" name="Text 0">
            <a:extLst>
              <a:ext uri="{FF2B5EF4-FFF2-40B4-BE49-F238E27FC236}">
                <a16:creationId xmlns:a16="http://schemas.microsoft.com/office/drawing/2014/main" id="{53790F19-76F5-7836-D7AE-533865DE249D}"/>
              </a:ext>
            </a:extLst>
          </p:cNvPr>
          <p:cNvSpPr/>
          <p:nvPr/>
        </p:nvSpPr>
        <p:spPr>
          <a:xfrm>
            <a:off x="773554" y="5165648"/>
            <a:ext cx="12374915" cy="1381411"/>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dirty="0">
                <a:solidFill>
                  <a:srgbClr val="EFD5FA"/>
                </a:solidFill>
                <a:latin typeface="Constantia" panose="02030602050306030303" pitchFamily="18" charset="0"/>
                <a:ea typeface="Instrument Sans Medium" pitchFamily="34" charset="-122"/>
                <a:cs typeface="Instrument Sans Medium" pitchFamily="34" charset="-120"/>
              </a:rPr>
              <a:t>Understanding the Circuit Design Challenge: Power, Performance, Area</a:t>
            </a:r>
            <a:endParaRPr lang="en-US" sz="4336" dirty="0">
              <a:latin typeface="Constantia" panose="02030602050306030303" pitchFamily="18" charset="0"/>
            </a:endParaRPr>
          </a:p>
        </p:txBody>
      </p:sp>
      <p:sp>
        <p:nvSpPr>
          <p:cNvPr id="9" name="Text 1">
            <a:extLst>
              <a:ext uri="{FF2B5EF4-FFF2-40B4-BE49-F238E27FC236}">
                <a16:creationId xmlns:a16="http://schemas.microsoft.com/office/drawing/2014/main" id="{DBA7FF8D-F676-356B-8A90-E9601A70F7E9}"/>
              </a:ext>
            </a:extLst>
          </p:cNvPr>
          <p:cNvSpPr/>
          <p:nvPr/>
        </p:nvSpPr>
        <p:spPr>
          <a:xfrm>
            <a:off x="773549" y="7099579"/>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EFD5FA"/>
                </a:solidFill>
                <a:latin typeface="Constantia" panose="02030602050306030303" pitchFamily="18" charset="0"/>
                <a:ea typeface="Instrument Sans Medium" pitchFamily="34" charset="-122"/>
                <a:cs typeface="Instrument Sans Medium" pitchFamily="34" charset="-120"/>
              </a:rPr>
              <a:t>Power</a:t>
            </a:r>
            <a:endParaRPr lang="en-US" sz="2144">
              <a:latin typeface="Constantia" panose="02030602050306030303" pitchFamily="18" charset="0"/>
            </a:endParaRPr>
          </a:p>
        </p:txBody>
      </p:sp>
      <p:sp>
        <p:nvSpPr>
          <p:cNvPr id="10" name="Text 2">
            <a:extLst>
              <a:ext uri="{FF2B5EF4-FFF2-40B4-BE49-F238E27FC236}">
                <a16:creationId xmlns:a16="http://schemas.microsoft.com/office/drawing/2014/main" id="{F93E48B3-1685-1470-FDD5-AB02E416EB5A}"/>
              </a:ext>
            </a:extLst>
          </p:cNvPr>
          <p:cNvSpPr/>
          <p:nvPr/>
        </p:nvSpPr>
        <p:spPr>
          <a:xfrm>
            <a:off x="773554" y="7665904"/>
            <a:ext cx="3876678" cy="1414596"/>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7CDD6"/>
                </a:solidFill>
                <a:latin typeface="Constantia" panose="02030602050306030303" pitchFamily="18" charset="0"/>
                <a:ea typeface="Inter" pitchFamily="34" charset="-122"/>
                <a:cs typeface="Inter" pitchFamily="34" charset="-120"/>
              </a:rPr>
              <a:t>Minimizing power consumption is crucial for efficient circuits. Lower power leads to less heat. It also improves battery life.</a:t>
            </a:r>
            <a:endParaRPr lang="en-US" sz="1705">
              <a:latin typeface="Constantia" panose="02030602050306030303" pitchFamily="18" charset="0"/>
            </a:endParaRPr>
          </a:p>
        </p:txBody>
      </p:sp>
      <p:sp>
        <p:nvSpPr>
          <p:cNvPr id="11" name="Text 3">
            <a:extLst>
              <a:ext uri="{FF2B5EF4-FFF2-40B4-BE49-F238E27FC236}">
                <a16:creationId xmlns:a16="http://schemas.microsoft.com/office/drawing/2014/main" id="{12152277-47E4-575B-2451-D7D35AADB4F7}"/>
              </a:ext>
            </a:extLst>
          </p:cNvPr>
          <p:cNvSpPr/>
          <p:nvPr/>
        </p:nvSpPr>
        <p:spPr>
          <a:xfrm>
            <a:off x="5196942" y="7099579"/>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EFD5FA"/>
                </a:solidFill>
                <a:latin typeface="Constantia" panose="02030602050306030303" pitchFamily="18" charset="0"/>
                <a:ea typeface="Instrument Sans Medium" pitchFamily="34" charset="-122"/>
                <a:cs typeface="Instrument Sans Medium" pitchFamily="34" charset="-120"/>
              </a:rPr>
              <a:t>Performance (Delay)</a:t>
            </a:r>
            <a:endParaRPr lang="en-US" sz="2144">
              <a:latin typeface="Constantia" panose="02030602050306030303" pitchFamily="18" charset="0"/>
            </a:endParaRPr>
          </a:p>
        </p:txBody>
      </p:sp>
      <p:sp>
        <p:nvSpPr>
          <p:cNvPr id="12" name="Text 4">
            <a:extLst>
              <a:ext uri="{FF2B5EF4-FFF2-40B4-BE49-F238E27FC236}">
                <a16:creationId xmlns:a16="http://schemas.microsoft.com/office/drawing/2014/main" id="{7FC5F5B2-783C-3AD1-8225-09B9A2310785}"/>
              </a:ext>
            </a:extLst>
          </p:cNvPr>
          <p:cNvSpPr/>
          <p:nvPr/>
        </p:nvSpPr>
        <p:spPr>
          <a:xfrm>
            <a:off x="5196947" y="7665904"/>
            <a:ext cx="3876678" cy="1414596"/>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7CDD6"/>
                </a:solidFill>
                <a:latin typeface="Constantia" panose="02030602050306030303" pitchFamily="18" charset="0"/>
                <a:ea typeface="Inter" pitchFamily="34" charset="-122"/>
                <a:cs typeface="Inter" pitchFamily="34" charset="-120"/>
              </a:rPr>
              <a:t>High performance means faster circuit operation. Reducing delay enhances processing speed. It also enables real-time computations.</a:t>
            </a:r>
            <a:endParaRPr lang="en-US" sz="1705">
              <a:latin typeface="Constantia" panose="02030602050306030303" pitchFamily="18" charset="0"/>
            </a:endParaRPr>
          </a:p>
        </p:txBody>
      </p:sp>
      <p:sp>
        <p:nvSpPr>
          <p:cNvPr id="13" name="Text 5">
            <a:extLst>
              <a:ext uri="{FF2B5EF4-FFF2-40B4-BE49-F238E27FC236}">
                <a16:creationId xmlns:a16="http://schemas.microsoft.com/office/drawing/2014/main" id="{18045C17-DC17-09FB-14F0-56556F034D1B}"/>
              </a:ext>
            </a:extLst>
          </p:cNvPr>
          <p:cNvSpPr/>
          <p:nvPr/>
        </p:nvSpPr>
        <p:spPr>
          <a:xfrm>
            <a:off x="9620339" y="7099579"/>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EFD5FA"/>
                </a:solidFill>
                <a:latin typeface="Constantia" panose="02030602050306030303" pitchFamily="18" charset="0"/>
                <a:ea typeface="Instrument Sans Medium" pitchFamily="34" charset="-122"/>
                <a:cs typeface="Instrument Sans Medium" pitchFamily="34" charset="-120"/>
              </a:rPr>
              <a:t>Area</a:t>
            </a:r>
            <a:endParaRPr lang="en-US" sz="2144">
              <a:latin typeface="Constantia" panose="02030602050306030303" pitchFamily="18" charset="0"/>
            </a:endParaRPr>
          </a:p>
        </p:txBody>
      </p:sp>
      <p:sp>
        <p:nvSpPr>
          <p:cNvPr id="14" name="Text 6">
            <a:extLst>
              <a:ext uri="{FF2B5EF4-FFF2-40B4-BE49-F238E27FC236}">
                <a16:creationId xmlns:a16="http://schemas.microsoft.com/office/drawing/2014/main" id="{EBBC0C1F-A075-3099-866D-CC600F23868C}"/>
              </a:ext>
            </a:extLst>
          </p:cNvPr>
          <p:cNvSpPr/>
          <p:nvPr/>
        </p:nvSpPr>
        <p:spPr>
          <a:xfrm>
            <a:off x="9620344" y="7665904"/>
            <a:ext cx="3876678" cy="1414596"/>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7CDD6"/>
                </a:solidFill>
                <a:latin typeface="Constantia" panose="02030602050306030303" pitchFamily="18" charset="0"/>
                <a:ea typeface="Inter" pitchFamily="34" charset="-122"/>
                <a:cs typeface="Inter" pitchFamily="34" charset="-120"/>
              </a:rPr>
              <a:t>Smaller area reduces chip size and cost. Efficient area usage maximizes component density. Ultimately, this also enables more functionality.</a:t>
            </a:r>
            <a:endParaRPr lang="en-US" sz="1705">
              <a:latin typeface="Constantia" panose="02030602050306030303" pitchFamily="18"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3549" y="2086471"/>
            <a:ext cx="10308376" cy="621671"/>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873"/>
              </a:lnSpc>
            </a:pPr>
            <a:r>
              <a:rPr lang="en-US" sz="3897">
                <a:solidFill>
                  <a:srgbClr val="F2E782"/>
                </a:solidFill>
                <a:latin typeface="Prata" pitchFamily="34" charset="0"/>
                <a:ea typeface="Prata" pitchFamily="34" charset="-122"/>
                <a:cs typeface="Prata" pitchFamily="34" charset="-120"/>
              </a:rPr>
              <a:t>Area Estimation and Variation Introduction</a:t>
            </a:r>
            <a:endParaRPr lang="en-US" sz="3897"/>
          </a:p>
        </p:txBody>
      </p:sp>
      <p:sp>
        <p:nvSpPr>
          <p:cNvPr id="3" name="Text 1"/>
          <p:cNvSpPr/>
          <p:nvPr/>
        </p:nvSpPr>
        <p:spPr>
          <a:xfrm>
            <a:off x="2242334" y="4952442"/>
            <a:ext cx="2486680" cy="310718"/>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435"/>
              </a:lnSpc>
            </a:pPr>
            <a:r>
              <a:rPr lang="en-US" sz="1950">
                <a:solidFill>
                  <a:srgbClr val="CFCBBF"/>
                </a:solidFill>
                <a:latin typeface="Prata" pitchFamily="34" charset="0"/>
                <a:ea typeface="Prata" pitchFamily="34" charset="-122"/>
                <a:cs typeface="Prata" pitchFamily="34" charset="-120"/>
              </a:rPr>
              <a:t>Area Estimation</a:t>
            </a:r>
            <a:endParaRPr lang="en-US" sz="1950"/>
          </a:p>
        </p:txBody>
      </p:sp>
      <p:pic>
        <p:nvPicPr>
          <p:cNvPr id="4" name="Image 0" descr="preencoded.png"/>
          <p:cNvPicPr>
            <a:picLocks noChangeAspect="1"/>
          </p:cNvPicPr>
          <p:nvPr/>
        </p:nvPicPr>
        <p:blipFill>
          <a:blip r:embed="rId3"/>
          <a:stretch>
            <a:fillRect/>
          </a:stretch>
        </p:blipFill>
        <p:spPr>
          <a:xfrm>
            <a:off x="5126868" y="3106000"/>
            <a:ext cx="4003610" cy="4003610"/>
          </a:xfrm>
          <a:prstGeom prst="rect">
            <a:avLst/>
          </a:prstGeom>
        </p:spPr>
      </p:pic>
      <p:sp>
        <p:nvSpPr>
          <p:cNvPr id="5" name="Text 2"/>
          <p:cNvSpPr/>
          <p:nvPr/>
        </p:nvSpPr>
        <p:spPr>
          <a:xfrm>
            <a:off x="5705261" y="4667950"/>
            <a:ext cx="85743" cy="397739"/>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119"/>
              </a:lnSpc>
            </a:pPr>
            <a:r>
              <a:rPr lang="en-US" sz="1950">
                <a:solidFill>
                  <a:srgbClr val="CFCBBF"/>
                </a:solidFill>
                <a:latin typeface="Prata" pitchFamily="34" charset="0"/>
                <a:ea typeface="Prata" pitchFamily="34" charset="-122"/>
                <a:cs typeface="Prata" pitchFamily="34" charset="-120"/>
              </a:rPr>
              <a:t>1</a:t>
            </a:r>
            <a:endParaRPr lang="en-US" sz="1950"/>
          </a:p>
        </p:txBody>
      </p:sp>
      <p:sp>
        <p:nvSpPr>
          <p:cNvPr id="6" name="Text 3"/>
          <p:cNvSpPr/>
          <p:nvPr/>
        </p:nvSpPr>
        <p:spPr>
          <a:xfrm>
            <a:off x="9428784" y="3876875"/>
            <a:ext cx="2486680" cy="310718"/>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35"/>
              </a:lnSpc>
            </a:pPr>
            <a:r>
              <a:rPr lang="en-US" sz="1950">
                <a:solidFill>
                  <a:srgbClr val="CFCBBF"/>
                </a:solidFill>
                <a:latin typeface="Prata" pitchFamily="34" charset="0"/>
                <a:ea typeface="Prata" pitchFamily="34" charset="-122"/>
                <a:cs typeface="Prata" pitchFamily="34" charset="-120"/>
              </a:rPr>
              <a:t>CMOS Variations</a:t>
            </a:r>
            <a:endParaRPr lang="en-US" sz="1950"/>
          </a:p>
        </p:txBody>
      </p:sp>
      <p:pic>
        <p:nvPicPr>
          <p:cNvPr id="7" name="Image 1" descr="preencoded.png"/>
          <p:cNvPicPr>
            <a:picLocks noChangeAspect="1"/>
          </p:cNvPicPr>
          <p:nvPr/>
        </p:nvPicPr>
        <p:blipFill>
          <a:blip r:embed="rId4"/>
          <a:stretch>
            <a:fillRect/>
          </a:stretch>
        </p:blipFill>
        <p:spPr>
          <a:xfrm>
            <a:off x="5126868" y="3106000"/>
            <a:ext cx="4003610" cy="4003610"/>
          </a:xfrm>
          <a:prstGeom prst="rect">
            <a:avLst/>
          </a:prstGeom>
        </p:spPr>
      </p:pic>
      <p:sp>
        <p:nvSpPr>
          <p:cNvPr id="8" name="Text 4"/>
          <p:cNvSpPr/>
          <p:nvPr/>
        </p:nvSpPr>
        <p:spPr>
          <a:xfrm>
            <a:off x="7951180" y="3833836"/>
            <a:ext cx="152459" cy="397739"/>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119"/>
              </a:lnSpc>
            </a:pPr>
            <a:r>
              <a:rPr lang="en-US" sz="1950">
                <a:solidFill>
                  <a:srgbClr val="CFCBBF"/>
                </a:solidFill>
                <a:latin typeface="Prata" pitchFamily="34" charset="0"/>
                <a:ea typeface="Prata" pitchFamily="34" charset="-122"/>
                <a:cs typeface="Prata" pitchFamily="34" charset="-120"/>
              </a:rPr>
              <a:t>2</a:t>
            </a:r>
            <a:endParaRPr lang="en-US" sz="1950"/>
          </a:p>
        </p:txBody>
      </p:sp>
      <p:sp>
        <p:nvSpPr>
          <p:cNvPr id="9" name="Text 5"/>
          <p:cNvSpPr/>
          <p:nvPr/>
        </p:nvSpPr>
        <p:spPr>
          <a:xfrm>
            <a:off x="9428784" y="6027893"/>
            <a:ext cx="2486680" cy="310718"/>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35"/>
              </a:lnSpc>
            </a:pPr>
            <a:r>
              <a:rPr lang="en-US" sz="1950">
                <a:solidFill>
                  <a:srgbClr val="CFCBBF"/>
                </a:solidFill>
                <a:latin typeface="Prata" pitchFamily="34" charset="0"/>
                <a:ea typeface="Prata" pitchFamily="34" charset="-122"/>
                <a:cs typeface="Prata" pitchFamily="34" charset="-120"/>
              </a:rPr>
              <a:t>Realistic Data</a:t>
            </a:r>
            <a:endParaRPr lang="en-US" sz="1950"/>
          </a:p>
        </p:txBody>
      </p:sp>
      <p:pic>
        <p:nvPicPr>
          <p:cNvPr id="10" name="Image 2" descr="preencoded.png"/>
          <p:cNvPicPr>
            <a:picLocks noChangeAspect="1"/>
          </p:cNvPicPr>
          <p:nvPr/>
        </p:nvPicPr>
        <p:blipFill>
          <a:blip r:embed="rId5"/>
          <a:stretch>
            <a:fillRect/>
          </a:stretch>
        </p:blipFill>
        <p:spPr>
          <a:xfrm>
            <a:off x="5126868" y="3106000"/>
            <a:ext cx="4003610" cy="4003610"/>
          </a:xfrm>
          <a:prstGeom prst="rect">
            <a:avLst/>
          </a:prstGeom>
        </p:spPr>
      </p:pic>
      <p:sp>
        <p:nvSpPr>
          <p:cNvPr id="11" name="Text 6"/>
          <p:cNvSpPr/>
          <p:nvPr/>
        </p:nvSpPr>
        <p:spPr>
          <a:xfrm>
            <a:off x="7533021" y="6224793"/>
            <a:ext cx="154199" cy="397739"/>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119"/>
              </a:lnSpc>
            </a:pPr>
            <a:r>
              <a:rPr lang="en-US" sz="1950">
                <a:solidFill>
                  <a:srgbClr val="CFCBBF"/>
                </a:solidFill>
                <a:latin typeface="Prata" pitchFamily="34" charset="0"/>
                <a:ea typeface="Prata" pitchFamily="34" charset="-122"/>
                <a:cs typeface="Prata" pitchFamily="34" charset="-120"/>
              </a:rPr>
              <a:t>3</a:t>
            </a:r>
            <a:endParaRPr lang="en-US" sz="1950"/>
          </a:p>
        </p:txBody>
      </p:sp>
      <p:sp>
        <p:nvSpPr>
          <p:cNvPr id="12" name="Text 7"/>
          <p:cNvSpPr/>
          <p:nvPr/>
        </p:nvSpPr>
        <p:spPr>
          <a:xfrm>
            <a:off x="773554" y="7333310"/>
            <a:ext cx="12710242" cy="1273507"/>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84"/>
              </a:lnSpc>
            </a:pPr>
            <a:r>
              <a:rPr lang="en-US" sz="1560">
                <a:solidFill>
                  <a:srgbClr val="CFCBBF"/>
                </a:solidFill>
                <a:latin typeface="Raleway" pitchFamily="34" charset="0"/>
                <a:ea typeface="Raleway" pitchFamily="34" charset="-122"/>
                <a:cs typeface="Raleway" pitchFamily="34" charset="-120"/>
              </a:rPr>
              <a:t>The area of the inverter is estimated as Area = (Wn + Wp) * 0.1, with transistor length fixed at 180nm, making width the dominant factor. CMOS fabrication variations, such as doping concentration, oxide thickness, and lithography precision, necessitate the introduction of variations in power and delay to reflect real-world conditions accurately. Without these variations, the dataset would be too idealized and fail to capture the complexities of real-world circuit performance under fluctuating temperature and supply voltage.</a:t>
            </a:r>
            <a:endParaRPr lang="en-US" sz="156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4131" y="1336828"/>
            <a:ext cx="5346502" cy="8019752"/>
          </a:xfrm>
          <a:prstGeom prst="rect">
            <a:avLst/>
          </a:prstGeom>
        </p:spPr>
      </p:pic>
      <p:sp>
        <p:nvSpPr>
          <p:cNvPr id="3" name="Text 0"/>
          <p:cNvSpPr/>
          <p:nvPr/>
        </p:nvSpPr>
        <p:spPr>
          <a:xfrm>
            <a:off x="6394660" y="1429448"/>
            <a:ext cx="7363738" cy="1381411"/>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AI-Driven Transistor Sizing Optimization</a:t>
            </a:r>
            <a:endParaRPr lang="en-US" sz="4336"/>
          </a:p>
        </p:txBody>
      </p:sp>
      <p:sp>
        <p:nvSpPr>
          <p:cNvPr id="4" name="Text 1"/>
          <p:cNvSpPr/>
          <p:nvPr/>
        </p:nvSpPr>
        <p:spPr>
          <a:xfrm>
            <a:off x="6394660" y="3142350"/>
            <a:ext cx="7363738" cy="1060947"/>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This presentation will guide you through the data generation process for AI/ML-based CMOS optimization. We'll cover output file specifics and future optimization steps.</a:t>
            </a:r>
            <a:endParaRPr lang="en-US" sz="1705"/>
          </a:p>
        </p:txBody>
      </p:sp>
      <p:sp>
        <p:nvSpPr>
          <p:cNvPr id="5" name="Text 0">
            <a:extLst>
              <a:ext uri="{FF2B5EF4-FFF2-40B4-BE49-F238E27FC236}">
                <a16:creationId xmlns:a16="http://schemas.microsoft.com/office/drawing/2014/main" id="{2E60FC98-AE79-EE3A-D6A2-893E1A9A95FD}"/>
              </a:ext>
            </a:extLst>
          </p:cNvPr>
          <p:cNvSpPr/>
          <p:nvPr/>
        </p:nvSpPr>
        <p:spPr>
          <a:xfrm>
            <a:off x="6357321" y="4725613"/>
            <a:ext cx="7363738" cy="1381411"/>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Expected Outcomes &amp; Steps</a:t>
            </a:r>
            <a:endParaRPr lang="en-US" sz="4336"/>
          </a:p>
        </p:txBody>
      </p:sp>
      <p:sp>
        <p:nvSpPr>
          <p:cNvPr id="6" name="Shape 1">
            <a:extLst>
              <a:ext uri="{FF2B5EF4-FFF2-40B4-BE49-F238E27FC236}">
                <a16:creationId xmlns:a16="http://schemas.microsoft.com/office/drawing/2014/main" id="{8709A100-F477-0A57-F3C5-5FE60422C92B}"/>
              </a:ext>
            </a:extLst>
          </p:cNvPr>
          <p:cNvSpPr/>
          <p:nvPr/>
        </p:nvSpPr>
        <p:spPr>
          <a:xfrm>
            <a:off x="6327999" y="6284039"/>
            <a:ext cx="497289" cy="497289"/>
          </a:xfrm>
          <a:prstGeom prst="roundRect">
            <a:avLst>
              <a:gd name="adj" fmla="val 6667"/>
            </a:avLst>
          </a:prstGeom>
          <a:solidFill>
            <a:srgbClr val="3A3B3C"/>
          </a:solidFill>
        </p:spPr>
        <p:txBody>
          <a:bodyPr/>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endParaRPr sz="1754"/>
          </a:p>
        </p:txBody>
      </p:sp>
      <p:sp>
        <p:nvSpPr>
          <p:cNvPr id="7" name="Text 2">
            <a:extLst>
              <a:ext uri="{FF2B5EF4-FFF2-40B4-BE49-F238E27FC236}">
                <a16:creationId xmlns:a16="http://schemas.microsoft.com/office/drawing/2014/main" id="{DC448614-548A-6279-7899-10171BFEFE11}"/>
              </a:ext>
            </a:extLst>
          </p:cNvPr>
          <p:cNvSpPr/>
          <p:nvPr/>
        </p:nvSpPr>
        <p:spPr>
          <a:xfrm>
            <a:off x="6519442" y="6366882"/>
            <a:ext cx="114402" cy="331604"/>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1</a:t>
            </a:r>
            <a:endParaRPr lang="en-US" sz="2582"/>
          </a:p>
        </p:txBody>
      </p:sp>
      <p:sp>
        <p:nvSpPr>
          <p:cNvPr id="8" name="Text 3">
            <a:extLst>
              <a:ext uri="{FF2B5EF4-FFF2-40B4-BE49-F238E27FC236}">
                <a16:creationId xmlns:a16="http://schemas.microsoft.com/office/drawing/2014/main" id="{92886AF9-5534-81F0-19B3-93573DF12AB9}"/>
              </a:ext>
            </a:extLst>
          </p:cNvPr>
          <p:cNvSpPr/>
          <p:nvPr/>
        </p:nvSpPr>
        <p:spPr>
          <a:xfrm>
            <a:off x="7046321" y="6284044"/>
            <a:ext cx="276293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Outcome</a:t>
            </a:r>
            <a:endParaRPr lang="en-US" sz="2144"/>
          </a:p>
        </p:txBody>
      </p:sp>
      <p:sp>
        <p:nvSpPr>
          <p:cNvPr id="9" name="Text 4">
            <a:extLst>
              <a:ext uri="{FF2B5EF4-FFF2-40B4-BE49-F238E27FC236}">
                <a16:creationId xmlns:a16="http://schemas.microsoft.com/office/drawing/2014/main" id="{A550072F-3D48-C91C-CA9F-557C4AB18486}"/>
              </a:ext>
            </a:extLst>
          </p:cNvPr>
          <p:cNvSpPr/>
          <p:nvPr/>
        </p:nvSpPr>
        <p:spPr>
          <a:xfrm>
            <a:off x="7046323" y="6761952"/>
            <a:ext cx="6645418" cy="353649"/>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Dataset ready for AI/ML analysis.</a:t>
            </a:r>
            <a:endParaRPr lang="en-US" sz="1705"/>
          </a:p>
        </p:txBody>
      </p:sp>
      <p:sp>
        <p:nvSpPr>
          <p:cNvPr id="10" name="Text 5">
            <a:extLst>
              <a:ext uri="{FF2B5EF4-FFF2-40B4-BE49-F238E27FC236}">
                <a16:creationId xmlns:a16="http://schemas.microsoft.com/office/drawing/2014/main" id="{D00C982A-4211-AE35-B977-077DCDB89CC8}"/>
              </a:ext>
            </a:extLst>
          </p:cNvPr>
          <p:cNvSpPr/>
          <p:nvPr/>
        </p:nvSpPr>
        <p:spPr>
          <a:xfrm>
            <a:off x="7046323" y="7248220"/>
            <a:ext cx="6645418" cy="353649"/>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Understand parameter trade-offs.</a:t>
            </a:r>
            <a:endParaRPr lang="en-US" sz="1705"/>
          </a:p>
        </p:txBody>
      </p:sp>
      <p:sp>
        <p:nvSpPr>
          <p:cNvPr id="11" name="Shape 6">
            <a:extLst>
              <a:ext uri="{FF2B5EF4-FFF2-40B4-BE49-F238E27FC236}">
                <a16:creationId xmlns:a16="http://schemas.microsoft.com/office/drawing/2014/main" id="{12F0CB71-6A00-6918-8A91-047F548C8E97}"/>
              </a:ext>
            </a:extLst>
          </p:cNvPr>
          <p:cNvSpPr/>
          <p:nvPr/>
        </p:nvSpPr>
        <p:spPr>
          <a:xfrm>
            <a:off x="6327999" y="8071543"/>
            <a:ext cx="497289" cy="497289"/>
          </a:xfrm>
          <a:prstGeom prst="roundRect">
            <a:avLst>
              <a:gd name="adj" fmla="val 6667"/>
            </a:avLst>
          </a:prstGeom>
          <a:solidFill>
            <a:srgbClr val="3A3B3C"/>
          </a:solidFill>
        </p:spPr>
        <p:txBody>
          <a:bodyPr/>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endParaRPr sz="1754"/>
          </a:p>
        </p:txBody>
      </p:sp>
      <p:sp>
        <p:nvSpPr>
          <p:cNvPr id="12" name="Text 7">
            <a:extLst>
              <a:ext uri="{FF2B5EF4-FFF2-40B4-BE49-F238E27FC236}">
                <a16:creationId xmlns:a16="http://schemas.microsoft.com/office/drawing/2014/main" id="{6876A0D3-F0F4-3C9D-82CF-F2585553241D}"/>
              </a:ext>
            </a:extLst>
          </p:cNvPr>
          <p:cNvSpPr/>
          <p:nvPr/>
        </p:nvSpPr>
        <p:spPr>
          <a:xfrm>
            <a:off x="6475004" y="8154385"/>
            <a:ext cx="203278" cy="331604"/>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2</a:t>
            </a:r>
            <a:endParaRPr lang="en-US" sz="2582"/>
          </a:p>
        </p:txBody>
      </p:sp>
      <p:sp>
        <p:nvSpPr>
          <p:cNvPr id="13" name="Text 8">
            <a:extLst>
              <a:ext uri="{FF2B5EF4-FFF2-40B4-BE49-F238E27FC236}">
                <a16:creationId xmlns:a16="http://schemas.microsoft.com/office/drawing/2014/main" id="{4F399A99-4AF2-B946-DF65-065F0E85CFAC}"/>
              </a:ext>
            </a:extLst>
          </p:cNvPr>
          <p:cNvSpPr/>
          <p:nvPr/>
        </p:nvSpPr>
        <p:spPr>
          <a:xfrm>
            <a:off x="7046321" y="8071547"/>
            <a:ext cx="276293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Next Step</a:t>
            </a:r>
            <a:endParaRPr lang="en-US" sz="2144"/>
          </a:p>
        </p:txBody>
      </p:sp>
      <p:sp>
        <p:nvSpPr>
          <p:cNvPr id="14" name="Text 9">
            <a:extLst>
              <a:ext uri="{FF2B5EF4-FFF2-40B4-BE49-F238E27FC236}">
                <a16:creationId xmlns:a16="http://schemas.microsoft.com/office/drawing/2014/main" id="{992F0589-8DB3-F0F9-8004-750A3616ED4A}"/>
              </a:ext>
            </a:extLst>
          </p:cNvPr>
          <p:cNvSpPr/>
          <p:nvPr/>
        </p:nvSpPr>
        <p:spPr>
          <a:xfrm>
            <a:off x="7046323" y="8549457"/>
            <a:ext cx="6645418" cy="353649"/>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dirty="0">
                <a:solidFill>
                  <a:srgbClr val="CFCBBF"/>
                </a:solidFill>
                <a:latin typeface="Raleway" pitchFamily="34" charset="0"/>
                <a:ea typeface="Raleway" pitchFamily="34" charset="-122"/>
                <a:cs typeface="Raleway" pitchFamily="34" charset="-120"/>
              </a:rPr>
              <a:t>Training ML model (step 3), Apply Pareto optimization (Step 4).</a:t>
            </a:r>
            <a:endParaRPr lang="en-US" sz="1705" dirty="0"/>
          </a:p>
        </p:txBody>
      </p:sp>
      <p:sp>
        <p:nvSpPr>
          <p:cNvPr id="15" name="Text 10">
            <a:extLst>
              <a:ext uri="{FF2B5EF4-FFF2-40B4-BE49-F238E27FC236}">
                <a16:creationId xmlns:a16="http://schemas.microsoft.com/office/drawing/2014/main" id="{412DEDA7-4CE6-C032-71E9-AD877C66D1AA}"/>
              </a:ext>
            </a:extLst>
          </p:cNvPr>
          <p:cNvSpPr/>
          <p:nvPr/>
        </p:nvSpPr>
        <p:spPr>
          <a:xfrm>
            <a:off x="7046323" y="9035724"/>
            <a:ext cx="6645418" cy="353649"/>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Find the best transistor sizing.</a:t>
            </a:r>
            <a:endParaRPr lang="en-US" sz="1705"/>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0" name="Text 0">
            <a:extLst>
              <a:ext uri="{FF2B5EF4-FFF2-40B4-BE49-F238E27FC236}">
                <a16:creationId xmlns:a16="http://schemas.microsoft.com/office/drawing/2014/main" id="{F00D5064-5A0C-2F47-320E-3559563C6884}"/>
              </a:ext>
            </a:extLst>
          </p:cNvPr>
          <p:cNvSpPr/>
          <p:nvPr/>
        </p:nvSpPr>
        <p:spPr>
          <a:xfrm>
            <a:off x="429711" y="555727"/>
            <a:ext cx="6418703" cy="69070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dirty="0">
                <a:solidFill>
                  <a:srgbClr val="F2E782"/>
                </a:solidFill>
                <a:latin typeface="Prata" pitchFamily="34" charset="0"/>
                <a:ea typeface="Prata" pitchFamily="34" charset="-122"/>
                <a:cs typeface="Prata" pitchFamily="34" charset="-120"/>
              </a:rPr>
              <a:t>Final Outcome of Step 2</a:t>
            </a:r>
            <a:endParaRPr lang="en-US" sz="4336" dirty="0"/>
          </a:p>
        </p:txBody>
      </p:sp>
      <p:sp>
        <p:nvSpPr>
          <p:cNvPr id="11" name="Shape 1">
            <a:extLst>
              <a:ext uri="{FF2B5EF4-FFF2-40B4-BE49-F238E27FC236}">
                <a16:creationId xmlns:a16="http://schemas.microsoft.com/office/drawing/2014/main" id="{03187537-4ED2-0FCC-9A0F-BBD8478E58EF}"/>
              </a:ext>
            </a:extLst>
          </p:cNvPr>
          <p:cNvSpPr/>
          <p:nvPr/>
        </p:nvSpPr>
        <p:spPr>
          <a:xfrm>
            <a:off x="663509" y="1568295"/>
            <a:ext cx="29702" cy="4616579"/>
          </a:xfrm>
          <a:prstGeom prst="roundRect">
            <a:avLst>
              <a:gd name="adj" fmla="val 111628"/>
            </a:avLst>
          </a:prstGeom>
          <a:solidFill>
            <a:srgbClr val="535455"/>
          </a:solidFill>
        </p:spPr>
        <p:txBody>
          <a:bodyPr/>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endParaRPr sz="1754"/>
          </a:p>
        </p:txBody>
      </p:sp>
      <p:sp>
        <p:nvSpPr>
          <p:cNvPr id="12" name="Shape 2">
            <a:extLst>
              <a:ext uri="{FF2B5EF4-FFF2-40B4-BE49-F238E27FC236}">
                <a16:creationId xmlns:a16="http://schemas.microsoft.com/office/drawing/2014/main" id="{321F7125-2C4B-3C41-7FF6-CF3E76BF24C6}"/>
              </a:ext>
            </a:extLst>
          </p:cNvPr>
          <p:cNvSpPr/>
          <p:nvPr/>
        </p:nvSpPr>
        <p:spPr>
          <a:xfrm>
            <a:off x="897298" y="2050733"/>
            <a:ext cx="773549" cy="29702"/>
          </a:xfrm>
          <a:prstGeom prst="roundRect">
            <a:avLst>
              <a:gd name="adj" fmla="val 111628"/>
            </a:avLst>
          </a:prstGeom>
          <a:solidFill>
            <a:srgbClr val="535455"/>
          </a:solidFill>
        </p:spPr>
        <p:txBody>
          <a:bodyPr/>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endParaRPr sz="1754"/>
          </a:p>
        </p:txBody>
      </p:sp>
      <p:sp>
        <p:nvSpPr>
          <p:cNvPr id="13" name="Shape 3">
            <a:extLst>
              <a:ext uri="{FF2B5EF4-FFF2-40B4-BE49-F238E27FC236}">
                <a16:creationId xmlns:a16="http://schemas.microsoft.com/office/drawing/2014/main" id="{681FD955-FA21-DA83-5E47-E3E6EB415707}"/>
              </a:ext>
            </a:extLst>
          </p:cNvPr>
          <p:cNvSpPr/>
          <p:nvPr/>
        </p:nvSpPr>
        <p:spPr>
          <a:xfrm>
            <a:off x="429711" y="1816933"/>
            <a:ext cx="497289" cy="497289"/>
          </a:xfrm>
          <a:prstGeom prst="roundRect">
            <a:avLst>
              <a:gd name="adj" fmla="val 6667"/>
            </a:avLst>
          </a:prstGeom>
          <a:solidFill>
            <a:srgbClr val="3A3B3C"/>
          </a:solidFill>
        </p:spPr>
        <p:txBody>
          <a:bodyPr/>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endParaRPr sz="1754"/>
          </a:p>
        </p:txBody>
      </p:sp>
      <p:sp>
        <p:nvSpPr>
          <p:cNvPr id="14" name="Text 4">
            <a:extLst>
              <a:ext uri="{FF2B5EF4-FFF2-40B4-BE49-F238E27FC236}">
                <a16:creationId xmlns:a16="http://schemas.microsoft.com/office/drawing/2014/main" id="{381A3641-98A3-DD55-0973-B865C9F8042F}"/>
              </a:ext>
            </a:extLst>
          </p:cNvPr>
          <p:cNvSpPr/>
          <p:nvPr/>
        </p:nvSpPr>
        <p:spPr>
          <a:xfrm>
            <a:off x="621155" y="1899776"/>
            <a:ext cx="114402" cy="331604"/>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1</a:t>
            </a:r>
            <a:endParaRPr lang="en-US" sz="2582"/>
          </a:p>
        </p:txBody>
      </p:sp>
      <p:sp>
        <p:nvSpPr>
          <p:cNvPr id="15" name="Text 5">
            <a:extLst>
              <a:ext uri="{FF2B5EF4-FFF2-40B4-BE49-F238E27FC236}">
                <a16:creationId xmlns:a16="http://schemas.microsoft.com/office/drawing/2014/main" id="{0350DABA-C95D-D3E3-4CFD-CD8993A4E13B}"/>
              </a:ext>
            </a:extLst>
          </p:cNvPr>
          <p:cNvSpPr/>
          <p:nvPr/>
        </p:nvSpPr>
        <p:spPr>
          <a:xfrm>
            <a:off x="1894082" y="1789324"/>
            <a:ext cx="276293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CSV File</a:t>
            </a:r>
            <a:endParaRPr lang="en-US" sz="2144"/>
          </a:p>
        </p:txBody>
      </p:sp>
      <p:sp>
        <p:nvSpPr>
          <p:cNvPr id="16" name="Text 6">
            <a:extLst>
              <a:ext uri="{FF2B5EF4-FFF2-40B4-BE49-F238E27FC236}">
                <a16:creationId xmlns:a16="http://schemas.microsoft.com/office/drawing/2014/main" id="{D90C376D-D13A-E865-4CA9-A2F32BCC55D8}"/>
              </a:ext>
            </a:extLst>
          </p:cNvPr>
          <p:cNvSpPr/>
          <p:nvPr/>
        </p:nvSpPr>
        <p:spPr>
          <a:xfrm>
            <a:off x="1894086" y="2267237"/>
            <a:ext cx="5816525" cy="707297"/>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dirty="0">
                <a:solidFill>
                  <a:srgbClr val="CFCBBF"/>
                </a:solidFill>
                <a:latin typeface="Raleway" pitchFamily="34" charset="0"/>
                <a:ea typeface="Raleway" pitchFamily="34" charset="-122"/>
                <a:cs typeface="Raleway" pitchFamily="34" charset="-120"/>
              </a:rPr>
              <a:t>2000+ samples: transistor widths, power, delay, and circuit parameters.</a:t>
            </a:r>
            <a:endParaRPr lang="en-US" sz="1705" dirty="0"/>
          </a:p>
        </p:txBody>
      </p:sp>
      <p:sp>
        <p:nvSpPr>
          <p:cNvPr id="17" name="Shape 7">
            <a:extLst>
              <a:ext uri="{FF2B5EF4-FFF2-40B4-BE49-F238E27FC236}">
                <a16:creationId xmlns:a16="http://schemas.microsoft.com/office/drawing/2014/main" id="{6EF8B217-1AA4-2F90-A6C6-E9643C27A32B}"/>
              </a:ext>
            </a:extLst>
          </p:cNvPr>
          <p:cNvSpPr/>
          <p:nvPr/>
        </p:nvSpPr>
        <p:spPr>
          <a:xfrm>
            <a:off x="897298" y="3899035"/>
            <a:ext cx="773549" cy="29702"/>
          </a:xfrm>
          <a:prstGeom prst="roundRect">
            <a:avLst>
              <a:gd name="adj" fmla="val 111628"/>
            </a:avLst>
          </a:prstGeom>
          <a:solidFill>
            <a:srgbClr val="535455"/>
          </a:solidFill>
        </p:spPr>
        <p:txBody>
          <a:bodyPr/>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endParaRPr sz="1754"/>
          </a:p>
        </p:txBody>
      </p:sp>
      <p:sp>
        <p:nvSpPr>
          <p:cNvPr id="18" name="Shape 8">
            <a:extLst>
              <a:ext uri="{FF2B5EF4-FFF2-40B4-BE49-F238E27FC236}">
                <a16:creationId xmlns:a16="http://schemas.microsoft.com/office/drawing/2014/main" id="{416464A6-35DE-2CF7-94FE-E24D63DE4880}"/>
              </a:ext>
            </a:extLst>
          </p:cNvPr>
          <p:cNvSpPr/>
          <p:nvPr/>
        </p:nvSpPr>
        <p:spPr>
          <a:xfrm>
            <a:off x="429711" y="3665236"/>
            <a:ext cx="497289" cy="497289"/>
          </a:xfrm>
          <a:prstGeom prst="roundRect">
            <a:avLst>
              <a:gd name="adj" fmla="val 6667"/>
            </a:avLst>
          </a:prstGeom>
          <a:solidFill>
            <a:srgbClr val="3A3B3C"/>
          </a:solidFill>
        </p:spPr>
        <p:txBody>
          <a:bodyPr/>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endParaRPr sz="1754"/>
          </a:p>
        </p:txBody>
      </p:sp>
      <p:sp>
        <p:nvSpPr>
          <p:cNvPr id="19" name="Text 9">
            <a:extLst>
              <a:ext uri="{FF2B5EF4-FFF2-40B4-BE49-F238E27FC236}">
                <a16:creationId xmlns:a16="http://schemas.microsoft.com/office/drawing/2014/main" id="{FBF12314-9165-E051-FCC4-AB11E991FC6D}"/>
              </a:ext>
            </a:extLst>
          </p:cNvPr>
          <p:cNvSpPr/>
          <p:nvPr/>
        </p:nvSpPr>
        <p:spPr>
          <a:xfrm>
            <a:off x="576717" y="3748080"/>
            <a:ext cx="203278" cy="331604"/>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2</a:t>
            </a:r>
            <a:endParaRPr lang="en-US" sz="2582"/>
          </a:p>
        </p:txBody>
      </p:sp>
      <p:sp>
        <p:nvSpPr>
          <p:cNvPr id="20" name="Text 10">
            <a:extLst>
              <a:ext uri="{FF2B5EF4-FFF2-40B4-BE49-F238E27FC236}">
                <a16:creationId xmlns:a16="http://schemas.microsoft.com/office/drawing/2014/main" id="{6A1D0BD0-8F99-FA18-2103-D661D26A25A1}"/>
              </a:ext>
            </a:extLst>
          </p:cNvPr>
          <p:cNvSpPr/>
          <p:nvPr/>
        </p:nvSpPr>
        <p:spPr>
          <a:xfrm>
            <a:off x="1894082" y="3637627"/>
            <a:ext cx="276293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a:solidFill>
                  <a:srgbClr val="CFCBBF"/>
                </a:solidFill>
                <a:latin typeface="Prata" pitchFamily="34" charset="0"/>
                <a:ea typeface="Prata" pitchFamily="34" charset="-122"/>
                <a:cs typeface="Prata" pitchFamily="34" charset="-120"/>
              </a:rPr>
              <a:t>Realistic Data</a:t>
            </a:r>
            <a:endParaRPr lang="en-US" sz="2144"/>
          </a:p>
        </p:txBody>
      </p:sp>
      <p:sp>
        <p:nvSpPr>
          <p:cNvPr id="21" name="Text 11">
            <a:extLst>
              <a:ext uri="{FF2B5EF4-FFF2-40B4-BE49-F238E27FC236}">
                <a16:creationId xmlns:a16="http://schemas.microsoft.com/office/drawing/2014/main" id="{26BA2077-3469-4CB3-6F5E-B4961E99A141}"/>
              </a:ext>
            </a:extLst>
          </p:cNvPr>
          <p:cNvSpPr/>
          <p:nvPr/>
        </p:nvSpPr>
        <p:spPr>
          <a:xfrm>
            <a:off x="1894086" y="4115535"/>
            <a:ext cx="5816525" cy="353649"/>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Captures process variations accurately.</a:t>
            </a:r>
            <a:endParaRPr lang="en-US" sz="1705"/>
          </a:p>
        </p:txBody>
      </p:sp>
      <p:sp>
        <p:nvSpPr>
          <p:cNvPr id="22" name="Shape 12">
            <a:extLst>
              <a:ext uri="{FF2B5EF4-FFF2-40B4-BE49-F238E27FC236}">
                <a16:creationId xmlns:a16="http://schemas.microsoft.com/office/drawing/2014/main" id="{349FB84D-5027-0995-40FD-C6E0198896BB}"/>
              </a:ext>
            </a:extLst>
          </p:cNvPr>
          <p:cNvSpPr/>
          <p:nvPr/>
        </p:nvSpPr>
        <p:spPr>
          <a:xfrm>
            <a:off x="897298" y="5393688"/>
            <a:ext cx="773549" cy="29702"/>
          </a:xfrm>
          <a:prstGeom prst="roundRect">
            <a:avLst>
              <a:gd name="adj" fmla="val 111628"/>
            </a:avLst>
          </a:prstGeom>
          <a:solidFill>
            <a:srgbClr val="535455"/>
          </a:solidFill>
        </p:spPr>
        <p:txBody>
          <a:bodyPr/>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endParaRPr sz="1754"/>
          </a:p>
        </p:txBody>
      </p:sp>
      <p:sp>
        <p:nvSpPr>
          <p:cNvPr id="23" name="Shape 13">
            <a:extLst>
              <a:ext uri="{FF2B5EF4-FFF2-40B4-BE49-F238E27FC236}">
                <a16:creationId xmlns:a16="http://schemas.microsoft.com/office/drawing/2014/main" id="{AF069782-3418-CB23-916F-8791F7034C12}"/>
              </a:ext>
            </a:extLst>
          </p:cNvPr>
          <p:cNvSpPr/>
          <p:nvPr/>
        </p:nvSpPr>
        <p:spPr>
          <a:xfrm>
            <a:off x="429711" y="5159890"/>
            <a:ext cx="497289" cy="497289"/>
          </a:xfrm>
          <a:prstGeom prst="roundRect">
            <a:avLst>
              <a:gd name="adj" fmla="val 6667"/>
            </a:avLst>
          </a:prstGeom>
          <a:solidFill>
            <a:srgbClr val="3A3B3C"/>
          </a:solidFill>
        </p:spPr>
        <p:txBody>
          <a:bodyPr/>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endParaRPr sz="1754"/>
          </a:p>
        </p:txBody>
      </p:sp>
      <p:sp>
        <p:nvSpPr>
          <p:cNvPr id="24" name="Text 14">
            <a:extLst>
              <a:ext uri="{FF2B5EF4-FFF2-40B4-BE49-F238E27FC236}">
                <a16:creationId xmlns:a16="http://schemas.microsoft.com/office/drawing/2014/main" id="{2F55B401-D268-A9E1-CA7C-C98679625449}"/>
              </a:ext>
            </a:extLst>
          </p:cNvPr>
          <p:cNvSpPr/>
          <p:nvPr/>
        </p:nvSpPr>
        <p:spPr>
          <a:xfrm>
            <a:off x="575556" y="5242733"/>
            <a:ext cx="205599" cy="331604"/>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gn="ctr">
              <a:lnSpc>
                <a:spcPts val="2582"/>
              </a:lnSpc>
            </a:pPr>
            <a:r>
              <a:rPr lang="en-US" sz="2582">
                <a:solidFill>
                  <a:srgbClr val="CFCBBF"/>
                </a:solidFill>
                <a:latin typeface="Prata" pitchFamily="34" charset="0"/>
                <a:ea typeface="Prata" pitchFamily="34" charset="-122"/>
                <a:cs typeface="Prata" pitchFamily="34" charset="-120"/>
              </a:rPr>
              <a:t>3</a:t>
            </a:r>
            <a:endParaRPr lang="en-US" sz="2582"/>
          </a:p>
        </p:txBody>
      </p:sp>
      <p:sp>
        <p:nvSpPr>
          <p:cNvPr id="25" name="Text 15">
            <a:extLst>
              <a:ext uri="{FF2B5EF4-FFF2-40B4-BE49-F238E27FC236}">
                <a16:creationId xmlns:a16="http://schemas.microsoft.com/office/drawing/2014/main" id="{A0320DE0-D2CA-47E0-7F28-F9420FD3A959}"/>
              </a:ext>
            </a:extLst>
          </p:cNvPr>
          <p:cNvSpPr/>
          <p:nvPr/>
        </p:nvSpPr>
        <p:spPr>
          <a:xfrm>
            <a:off x="1894082" y="5132279"/>
            <a:ext cx="276293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dirty="0">
                <a:solidFill>
                  <a:srgbClr val="CFCBBF"/>
                </a:solidFill>
                <a:latin typeface="Prata" pitchFamily="34" charset="0"/>
                <a:ea typeface="Prata" pitchFamily="34" charset="-122"/>
                <a:cs typeface="Prata" pitchFamily="34" charset="-120"/>
              </a:rPr>
              <a:t>Strong Foundation</a:t>
            </a:r>
            <a:endParaRPr lang="en-US" sz="2144" dirty="0"/>
          </a:p>
        </p:txBody>
      </p:sp>
      <p:sp>
        <p:nvSpPr>
          <p:cNvPr id="26" name="Text 16">
            <a:extLst>
              <a:ext uri="{FF2B5EF4-FFF2-40B4-BE49-F238E27FC236}">
                <a16:creationId xmlns:a16="http://schemas.microsoft.com/office/drawing/2014/main" id="{DAAB89FE-B5B9-4CC1-A045-BFF66B6F6FB8}"/>
              </a:ext>
            </a:extLst>
          </p:cNvPr>
          <p:cNvSpPr/>
          <p:nvPr/>
        </p:nvSpPr>
        <p:spPr>
          <a:xfrm>
            <a:off x="1894082" y="5663683"/>
            <a:ext cx="5816525" cy="353649"/>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Enables AI-based Pareto optimization of circuits.</a:t>
            </a:r>
            <a:endParaRPr lang="en-US" sz="1705"/>
          </a:p>
        </p:txBody>
      </p:sp>
      <p:pic>
        <p:nvPicPr>
          <p:cNvPr id="2" name="Picture 1">
            <a:extLst>
              <a:ext uri="{FF2B5EF4-FFF2-40B4-BE49-F238E27FC236}">
                <a16:creationId xmlns:a16="http://schemas.microsoft.com/office/drawing/2014/main" id="{581289B4-235A-518A-3CE8-105D36EB0B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01" y="7028503"/>
            <a:ext cx="12998936" cy="2867861"/>
          </a:xfrm>
          <a:prstGeom prst="rect">
            <a:avLst/>
          </a:prstGeom>
        </p:spPr>
      </p:pic>
      <p:sp>
        <p:nvSpPr>
          <p:cNvPr id="29" name="TextBox 28">
            <a:extLst>
              <a:ext uri="{FF2B5EF4-FFF2-40B4-BE49-F238E27FC236}">
                <a16:creationId xmlns:a16="http://schemas.microsoft.com/office/drawing/2014/main" id="{689C4FFD-7445-F71F-B98C-BBDEB04339C1}"/>
              </a:ext>
            </a:extLst>
          </p:cNvPr>
          <p:cNvSpPr txBox="1"/>
          <p:nvPr/>
        </p:nvSpPr>
        <p:spPr>
          <a:xfrm>
            <a:off x="930969" y="6212649"/>
            <a:ext cx="7131050" cy="719428"/>
          </a:xfrm>
          <a:prstGeom prst="rect">
            <a:avLst/>
          </a:prstGeom>
          <a:noFill/>
        </p:spPr>
        <p:txBody>
          <a:bodyPr wrap="square">
            <a:spAutoFit/>
          </a:bodyPr>
          <a:lstStyle/>
          <a:p>
            <a:pPr marL="0" marR="0" lvl="0" indent="0" algn="l" defTabSz="914400" rtl="0" eaLnBrk="1" fontAlgn="auto" latinLnBrk="0" hangingPunct="1">
              <a:lnSpc>
                <a:spcPts val="5408"/>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2E782"/>
                </a:solidFill>
                <a:effectLst/>
                <a:uLnTx/>
                <a:uFillTx/>
                <a:latin typeface="Prata" pitchFamily="34" charset="0"/>
                <a:ea typeface="Prata" pitchFamily="34" charset="-122"/>
                <a:cs typeface="Prata" pitchFamily="34" charset="-120"/>
              </a:rPr>
              <a:t>FOR CMOS Inverter </a:t>
            </a:r>
            <a:endParaRPr kumimoji="0" lang="en-US" sz="2800" b="0" i="0" u="none" strike="noStrike" kern="1200" cap="none" spc="0" normalizeH="0" baseline="0" noProof="0" dirty="0">
              <a:ln>
                <a:noFill/>
              </a:ln>
              <a:solidFill>
                <a:prstClr val="black"/>
              </a:solidFill>
              <a:effectLst/>
              <a:uLnTx/>
              <a:uFillTx/>
              <a:latin typeface="Calibri"/>
              <a:ea typeface="Calibri" panose="020F0502020204030204"/>
              <a:cs typeface="Arial"/>
            </a:endParaRPr>
          </a:p>
        </p:txBody>
      </p:sp>
      <p:sp>
        <p:nvSpPr>
          <p:cNvPr id="4" name="TextBox 3">
            <a:extLst>
              <a:ext uri="{FF2B5EF4-FFF2-40B4-BE49-F238E27FC236}">
                <a16:creationId xmlns:a16="http://schemas.microsoft.com/office/drawing/2014/main" id="{DB6299B0-085D-BB28-3C9B-55648BAAB967}"/>
              </a:ext>
            </a:extLst>
          </p:cNvPr>
          <p:cNvSpPr txBox="1"/>
          <p:nvPr/>
        </p:nvSpPr>
        <p:spPr>
          <a:xfrm>
            <a:off x="5985669" y="10095361"/>
            <a:ext cx="7127506" cy="461665"/>
          </a:xfrm>
          <a:prstGeom prst="rect">
            <a:avLst/>
          </a:prstGeom>
          <a:noFill/>
        </p:spPr>
        <p:txBody>
          <a:bodyPr wrap="square">
            <a:spAutoFit/>
          </a:bodyPr>
          <a:lstStyle/>
          <a:p>
            <a:r>
              <a:rPr lang="en-US" sz="2400" dirty="0">
                <a:solidFill>
                  <a:srgbClr val="F2E782"/>
                </a:solidFill>
                <a:latin typeface="Prata" pitchFamily="34" charset="0"/>
              </a:rPr>
              <a:t>Sample dataset</a:t>
            </a:r>
            <a:endParaRPr lang="en-US" sz="2400"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9E5CC6-B9BB-6FB2-3B52-95BE2A05804C}"/>
              </a:ext>
            </a:extLst>
          </p:cNvPr>
          <p:cNvPicPr>
            <a:picLocks noChangeAspect="1"/>
          </p:cNvPicPr>
          <p:nvPr/>
        </p:nvPicPr>
        <p:blipFill>
          <a:blip r:embed="rId2"/>
          <a:stretch>
            <a:fillRect/>
          </a:stretch>
        </p:blipFill>
        <p:spPr>
          <a:xfrm>
            <a:off x="252269" y="1514849"/>
            <a:ext cx="13229432" cy="2819400"/>
          </a:xfrm>
          <a:prstGeom prst="rect">
            <a:avLst/>
          </a:prstGeom>
        </p:spPr>
      </p:pic>
      <p:sp>
        <p:nvSpPr>
          <p:cNvPr id="5" name="TextBox 4">
            <a:extLst>
              <a:ext uri="{FF2B5EF4-FFF2-40B4-BE49-F238E27FC236}">
                <a16:creationId xmlns:a16="http://schemas.microsoft.com/office/drawing/2014/main" id="{8707BA99-7739-0880-7421-699D461B027C}"/>
              </a:ext>
            </a:extLst>
          </p:cNvPr>
          <p:cNvSpPr txBox="1"/>
          <p:nvPr/>
        </p:nvSpPr>
        <p:spPr>
          <a:xfrm>
            <a:off x="223837" y="774700"/>
            <a:ext cx="7285831" cy="719428"/>
          </a:xfrm>
          <a:prstGeom prst="rect">
            <a:avLst/>
          </a:prstGeom>
          <a:noFill/>
        </p:spPr>
        <p:txBody>
          <a:bodyPr wrap="square">
            <a:spAutoFit/>
          </a:bodyPr>
          <a:lstStyle/>
          <a:p>
            <a:pPr marL="0" marR="0" lvl="0" indent="0" algn="l" defTabSz="914400" rtl="0" eaLnBrk="1" fontAlgn="auto" latinLnBrk="0" hangingPunct="1">
              <a:lnSpc>
                <a:spcPts val="5408"/>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2E782"/>
                </a:solidFill>
                <a:effectLst/>
                <a:uLnTx/>
                <a:uFillTx/>
                <a:latin typeface="Prata" pitchFamily="34" charset="0"/>
                <a:ea typeface="Prata" pitchFamily="34" charset="-122"/>
                <a:cs typeface="Prata" pitchFamily="34" charset="-120"/>
              </a:rPr>
              <a:t>FOR CMOS </a:t>
            </a:r>
            <a:r>
              <a:rPr lang="en-US" sz="2800" dirty="0">
                <a:solidFill>
                  <a:srgbClr val="F2E782"/>
                </a:solidFill>
                <a:latin typeface="Prata" pitchFamily="34" charset="0"/>
                <a:ea typeface="Prata" pitchFamily="34" charset="-122"/>
                <a:cs typeface="Prata" pitchFamily="34" charset="-120"/>
              </a:rPr>
              <a:t>NAND</a:t>
            </a:r>
            <a:r>
              <a:rPr kumimoji="0" lang="en-US" sz="2800" b="0" i="0" u="none" strike="noStrike" kern="1200" cap="none" spc="0" normalizeH="0" baseline="0" noProof="0" dirty="0">
                <a:ln>
                  <a:noFill/>
                </a:ln>
                <a:solidFill>
                  <a:srgbClr val="F2E782"/>
                </a:solidFill>
                <a:effectLst/>
                <a:uLnTx/>
                <a:uFillTx/>
                <a:latin typeface="Prata" pitchFamily="34" charset="0"/>
                <a:ea typeface="Prata" pitchFamily="34" charset="-122"/>
                <a:cs typeface="Prata" pitchFamily="34" charset="-120"/>
              </a:rPr>
              <a:t> </a:t>
            </a:r>
            <a:endParaRPr kumimoji="0" lang="en-US" sz="2800" b="0" i="0" u="none" strike="noStrike" kern="1200" cap="none" spc="0" normalizeH="0" baseline="0" noProof="0" dirty="0">
              <a:ln>
                <a:noFill/>
              </a:ln>
              <a:solidFill>
                <a:prstClr val="black"/>
              </a:solidFill>
              <a:effectLst/>
              <a:uLnTx/>
              <a:uFillTx/>
              <a:latin typeface="Calibri"/>
              <a:ea typeface="Calibri" panose="020F0502020204030204"/>
              <a:cs typeface="Arial"/>
            </a:endParaRPr>
          </a:p>
        </p:txBody>
      </p:sp>
      <p:sp>
        <p:nvSpPr>
          <p:cNvPr id="7" name="TextBox 6">
            <a:extLst>
              <a:ext uri="{FF2B5EF4-FFF2-40B4-BE49-F238E27FC236}">
                <a16:creationId xmlns:a16="http://schemas.microsoft.com/office/drawing/2014/main" id="{32D8A563-D87D-8AEA-B9B1-63C9DEEA5637}"/>
              </a:ext>
            </a:extLst>
          </p:cNvPr>
          <p:cNvSpPr txBox="1"/>
          <p:nvPr/>
        </p:nvSpPr>
        <p:spPr>
          <a:xfrm>
            <a:off x="223837" y="4986986"/>
            <a:ext cx="7131050" cy="719428"/>
          </a:xfrm>
          <a:prstGeom prst="rect">
            <a:avLst/>
          </a:prstGeom>
          <a:noFill/>
        </p:spPr>
        <p:txBody>
          <a:bodyPr wrap="square">
            <a:spAutoFit/>
          </a:bodyPr>
          <a:lstStyle/>
          <a:p>
            <a:pPr marL="0" marR="0" lvl="0" indent="0" algn="l" defTabSz="914400" rtl="0" eaLnBrk="1" fontAlgn="auto" latinLnBrk="0" hangingPunct="1">
              <a:lnSpc>
                <a:spcPts val="5408"/>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2E782"/>
                </a:solidFill>
                <a:effectLst/>
                <a:uLnTx/>
                <a:uFillTx/>
                <a:latin typeface="Prata" pitchFamily="34" charset="0"/>
                <a:ea typeface="Prata" pitchFamily="34" charset="-122"/>
                <a:cs typeface="Prata" pitchFamily="34" charset="-120"/>
              </a:rPr>
              <a:t>FOR </a:t>
            </a:r>
            <a:r>
              <a:rPr lang="en-US" sz="2800" dirty="0">
                <a:solidFill>
                  <a:srgbClr val="F2E782"/>
                </a:solidFill>
                <a:latin typeface="Prata" pitchFamily="34" charset="0"/>
                <a:ea typeface="Prata" pitchFamily="34" charset="-122"/>
                <a:cs typeface="Prata" pitchFamily="34" charset="-120"/>
              </a:rPr>
              <a:t>PSEUDO NMOS NOR</a:t>
            </a:r>
            <a:endParaRPr kumimoji="0" lang="en-US" sz="2800" b="0" i="0" u="none" strike="noStrike" kern="1200" cap="none" spc="0" normalizeH="0" baseline="0" noProof="0" dirty="0">
              <a:ln>
                <a:noFill/>
              </a:ln>
              <a:solidFill>
                <a:prstClr val="black"/>
              </a:solidFill>
              <a:effectLst/>
              <a:uLnTx/>
              <a:uFillTx/>
              <a:latin typeface="Calibri"/>
              <a:ea typeface="Calibri" panose="020F0502020204030204"/>
              <a:cs typeface="Arial"/>
            </a:endParaRPr>
          </a:p>
        </p:txBody>
      </p:sp>
      <p:pic>
        <p:nvPicPr>
          <p:cNvPr id="9" name="Picture 8">
            <a:extLst>
              <a:ext uri="{FF2B5EF4-FFF2-40B4-BE49-F238E27FC236}">
                <a16:creationId xmlns:a16="http://schemas.microsoft.com/office/drawing/2014/main" id="{6F480C3D-5965-D9D7-5789-689F818F1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6" y="5969000"/>
            <a:ext cx="12991197" cy="2654300"/>
          </a:xfrm>
          <a:prstGeom prst="rect">
            <a:avLst/>
          </a:prstGeom>
        </p:spPr>
      </p:pic>
      <p:sp>
        <p:nvSpPr>
          <p:cNvPr id="4" name="TextBox 3">
            <a:extLst>
              <a:ext uri="{FF2B5EF4-FFF2-40B4-BE49-F238E27FC236}">
                <a16:creationId xmlns:a16="http://schemas.microsoft.com/office/drawing/2014/main" id="{AC434592-D797-1E5A-0810-E7C4113844BC}"/>
              </a:ext>
            </a:extLst>
          </p:cNvPr>
          <p:cNvSpPr txBox="1"/>
          <p:nvPr/>
        </p:nvSpPr>
        <p:spPr>
          <a:xfrm>
            <a:off x="5833269" y="4539734"/>
            <a:ext cx="7127506" cy="461665"/>
          </a:xfrm>
          <a:prstGeom prst="rect">
            <a:avLst/>
          </a:prstGeom>
          <a:noFill/>
        </p:spPr>
        <p:txBody>
          <a:bodyPr wrap="square">
            <a:spAutoFit/>
          </a:bodyPr>
          <a:lstStyle/>
          <a:p>
            <a:r>
              <a:rPr lang="en-US" sz="2400" dirty="0">
                <a:solidFill>
                  <a:srgbClr val="F2E782"/>
                </a:solidFill>
                <a:latin typeface="Prata" pitchFamily="34" charset="0"/>
              </a:rPr>
              <a:t>Sample</a:t>
            </a:r>
            <a:r>
              <a:rPr lang="en-US" sz="1800" dirty="0">
                <a:solidFill>
                  <a:srgbClr val="F2E782"/>
                </a:solidFill>
                <a:latin typeface="Prata" pitchFamily="34" charset="0"/>
              </a:rPr>
              <a:t> </a:t>
            </a:r>
            <a:r>
              <a:rPr lang="en-US" sz="2400" dirty="0">
                <a:solidFill>
                  <a:srgbClr val="F2E782"/>
                </a:solidFill>
                <a:latin typeface="Prata" pitchFamily="34" charset="0"/>
              </a:rPr>
              <a:t>dataset</a:t>
            </a:r>
            <a:endParaRPr lang="en-US" sz="2400" dirty="0"/>
          </a:p>
        </p:txBody>
      </p:sp>
      <p:sp>
        <p:nvSpPr>
          <p:cNvPr id="8" name="TextBox 7">
            <a:extLst>
              <a:ext uri="{FF2B5EF4-FFF2-40B4-BE49-F238E27FC236}">
                <a16:creationId xmlns:a16="http://schemas.microsoft.com/office/drawing/2014/main" id="{DF56F561-D345-5DCD-EABF-2E206AB0DF49}"/>
              </a:ext>
            </a:extLst>
          </p:cNvPr>
          <p:cNvSpPr txBox="1"/>
          <p:nvPr/>
        </p:nvSpPr>
        <p:spPr>
          <a:xfrm>
            <a:off x="5833269" y="8809121"/>
            <a:ext cx="7127506" cy="461665"/>
          </a:xfrm>
          <a:prstGeom prst="rect">
            <a:avLst/>
          </a:prstGeom>
          <a:noFill/>
        </p:spPr>
        <p:txBody>
          <a:bodyPr wrap="square">
            <a:spAutoFit/>
          </a:bodyPr>
          <a:lstStyle/>
          <a:p>
            <a:r>
              <a:rPr lang="en-US" sz="2400" dirty="0">
                <a:solidFill>
                  <a:srgbClr val="F2E782"/>
                </a:solidFill>
                <a:latin typeface="Prata" pitchFamily="34" charset="0"/>
              </a:rPr>
              <a:t>Sample dataset</a:t>
            </a:r>
            <a:endParaRPr lang="en-US" sz="2400" dirty="0"/>
          </a:p>
        </p:txBody>
      </p:sp>
    </p:spTree>
    <p:extLst>
      <p:ext uri="{BB962C8B-B14F-4D97-AF65-F5344CB8AC3E}">
        <p14:creationId xmlns:p14="http://schemas.microsoft.com/office/powerpoint/2010/main" val="116602520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423069" y="1342293"/>
            <a:ext cx="12832120" cy="1727600"/>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STEP-3 ML Model for PPA Prediction</a:t>
            </a:r>
            <a:endParaRPr lang="en-US" sz="4336"/>
          </a:p>
        </p:txBody>
      </p:sp>
      <p:sp>
        <p:nvSpPr>
          <p:cNvPr id="4" name="Text 1"/>
          <p:cNvSpPr/>
          <p:nvPr/>
        </p:nvSpPr>
        <p:spPr>
          <a:xfrm>
            <a:off x="346869" y="3069893"/>
            <a:ext cx="13213121" cy="1929798"/>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 In this presentation, we'll explore training a machine learning (ML) model to predict Power, Performance, and Area (PPA) in circuit design. Traditionally, this requires extensive simulations. Our ML model learns the relationship between transistor sizing and circuit performance, enabling faster estimations and AI-driven optimization. This approach allows us to explore multiple design choices efficiently, sidestepping the need for manually adjusting parameters. Let’s dive into how we can achieve this.</a:t>
            </a:r>
            <a:endParaRPr lang="en-US" sz="1705"/>
          </a:p>
        </p:txBody>
      </p:sp>
      <p:sp>
        <p:nvSpPr>
          <p:cNvPr id="5" name="Text 0">
            <a:extLst>
              <a:ext uri="{FF2B5EF4-FFF2-40B4-BE49-F238E27FC236}">
                <a16:creationId xmlns:a16="http://schemas.microsoft.com/office/drawing/2014/main" id="{78838269-C0B9-456F-17BE-5F28948638E9}"/>
              </a:ext>
            </a:extLst>
          </p:cNvPr>
          <p:cNvSpPr/>
          <p:nvPr/>
        </p:nvSpPr>
        <p:spPr>
          <a:xfrm>
            <a:off x="346869" y="5270500"/>
            <a:ext cx="9894510" cy="69070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Benefits of ML-Based PPA Prediction</a:t>
            </a:r>
            <a:endParaRPr lang="en-US" sz="4336"/>
          </a:p>
        </p:txBody>
      </p:sp>
      <p:sp>
        <p:nvSpPr>
          <p:cNvPr id="6" name="Text 1">
            <a:extLst>
              <a:ext uri="{FF2B5EF4-FFF2-40B4-BE49-F238E27FC236}">
                <a16:creationId xmlns:a16="http://schemas.microsoft.com/office/drawing/2014/main" id="{5C5A9833-10AA-1B80-6A1C-0F7114476D7C}"/>
              </a:ext>
            </a:extLst>
          </p:cNvPr>
          <p:cNvSpPr/>
          <p:nvPr/>
        </p:nvSpPr>
        <p:spPr>
          <a:xfrm>
            <a:off x="346864" y="6513724"/>
            <a:ext cx="2816195"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a:solidFill>
                  <a:srgbClr val="F2E782"/>
                </a:solidFill>
                <a:latin typeface="Prata" pitchFamily="34" charset="0"/>
                <a:ea typeface="Prata" pitchFamily="34" charset="-122"/>
                <a:cs typeface="Prata" pitchFamily="34" charset="-120"/>
              </a:rPr>
              <a:t>Speed and Efficiency</a:t>
            </a:r>
            <a:endParaRPr lang="en-US" sz="2144"/>
          </a:p>
        </p:txBody>
      </p:sp>
      <p:sp>
        <p:nvSpPr>
          <p:cNvPr id="7" name="Text 2">
            <a:extLst>
              <a:ext uri="{FF2B5EF4-FFF2-40B4-BE49-F238E27FC236}">
                <a16:creationId xmlns:a16="http://schemas.microsoft.com/office/drawing/2014/main" id="{49DC4636-D20B-70EF-49DB-37CF8BC239F7}"/>
              </a:ext>
            </a:extLst>
          </p:cNvPr>
          <p:cNvSpPr/>
          <p:nvPr/>
        </p:nvSpPr>
        <p:spPr>
          <a:xfrm>
            <a:off x="346869" y="7080051"/>
            <a:ext cx="3876678" cy="1414596"/>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Quickly estimate power, delay, and area without rerunning simulations. This saves significant time and computational resources.</a:t>
            </a:r>
            <a:endParaRPr lang="en-US" sz="1705"/>
          </a:p>
        </p:txBody>
      </p:sp>
      <p:sp>
        <p:nvSpPr>
          <p:cNvPr id="8" name="Text 3">
            <a:extLst>
              <a:ext uri="{FF2B5EF4-FFF2-40B4-BE49-F238E27FC236}">
                <a16:creationId xmlns:a16="http://schemas.microsoft.com/office/drawing/2014/main" id="{54903FF5-C9B0-9084-9C5D-B23ACFB8DFDC}"/>
              </a:ext>
            </a:extLst>
          </p:cNvPr>
          <p:cNvSpPr/>
          <p:nvPr/>
        </p:nvSpPr>
        <p:spPr>
          <a:xfrm>
            <a:off x="4770257" y="6513724"/>
            <a:ext cx="276293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a:solidFill>
                  <a:srgbClr val="F2E782"/>
                </a:solidFill>
                <a:latin typeface="Prata" pitchFamily="34" charset="0"/>
                <a:ea typeface="Prata" pitchFamily="34" charset="-122"/>
                <a:cs typeface="Prata" pitchFamily="34" charset="-120"/>
              </a:rPr>
              <a:t>Design Exploration</a:t>
            </a:r>
            <a:endParaRPr lang="en-US" sz="2144"/>
          </a:p>
        </p:txBody>
      </p:sp>
      <p:sp>
        <p:nvSpPr>
          <p:cNvPr id="9" name="Text 4">
            <a:extLst>
              <a:ext uri="{FF2B5EF4-FFF2-40B4-BE49-F238E27FC236}">
                <a16:creationId xmlns:a16="http://schemas.microsoft.com/office/drawing/2014/main" id="{C5E9BFB2-FC90-5D62-8EE6-897385B95A4E}"/>
              </a:ext>
            </a:extLst>
          </p:cNvPr>
          <p:cNvSpPr/>
          <p:nvPr/>
        </p:nvSpPr>
        <p:spPr>
          <a:xfrm>
            <a:off x="4770262" y="7080051"/>
            <a:ext cx="3876678" cy="1414596"/>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Explore multiple design choices without manually adjusting parameters, allowing for rapid prototyping and experimentation.</a:t>
            </a:r>
            <a:endParaRPr lang="en-US" sz="1705"/>
          </a:p>
        </p:txBody>
      </p:sp>
      <p:sp>
        <p:nvSpPr>
          <p:cNvPr id="10" name="Text 5">
            <a:extLst>
              <a:ext uri="{FF2B5EF4-FFF2-40B4-BE49-F238E27FC236}">
                <a16:creationId xmlns:a16="http://schemas.microsoft.com/office/drawing/2014/main" id="{4DA39333-739B-6A72-EAC8-9F114F33BBAC}"/>
              </a:ext>
            </a:extLst>
          </p:cNvPr>
          <p:cNvSpPr/>
          <p:nvPr/>
        </p:nvSpPr>
        <p:spPr>
          <a:xfrm>
            <a:off x="9193658" y="6513724"/>
            <a:ext cx="312215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a:solidFill>
                  <a:srgbClr val="F2E782"/>
                </a:solidFill>
                <a:latin typeface="Prata" pitchFamily="34" charset="0"/>
                <a:ea typeface="Prata" pitchFamily="34" charset="-122"/>
                <a:cs typeface="Prata" pitchFamily="34" charset="-120"/>
              </a:rPr>
              <a:t>AI-Driven Optimization</a:t>
            </a:r>
            <a:endParaRPr lang="en-US" sz="2144"/>
          </a:p>
        </p:txBody>
      </p:sp>
      <p:sp>
        <p:nvSpPr>
          <p:cNvPr id="11" name="Text 6">
            <a:extLst>
              <a:ext uri="{FF2B5EF4-FFF2-40B4-BE49-F238E27FC236}">
                <a16:creationId xmlns:a16="http://schemas.microsoft.com/office/drawing/2014/main" id="{72861CEE-D508-1B48-E08B-B2FB93DE27B3}"/>
              </a:ext>
            </a:extLst>
          </p:cNvPr>
          <p:cNvSpPr/>
          <p:nvPr/>
        </p:nvSpPr>
        <p:spPr>
          <a:xfrm>
            <a:off x="9193659" y="7080051"/>
            <a:ext cx="3876678" cy="1414596"/>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Use AI-driven optimization to automatically find the best transistor sizing, enhancing overall circuit performance.</a:t>
            </a:r>
            <a:endParaRPr lang="en-US" sz="1705"/>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336828"/>
            <a:ext cx="5346502" cy="8019752"/>
          </a:xfrm>
          <a:prstGeom prst="rect">
            <a:avLst/>
          </a:prstGeom>
        </p:spPr>
      </p:pic>
      <p:sp>
        <p:nvSpPr>
          <p:cNvPr id="3" name="Text 0"/>
          <p:cNvSpPr/>
          <p:nvPr/>
        </p:nvSpPr>
        <p:spPr>
          <a:xfrm>
            <a:off x="6120051" y="2688886"/>
            <a:ext cx="7363738" cy="1381411"/>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Loading and Preparing Simulation Data</a:t>
            </a:r>
            <a:endParaRPr lang="en-US" sz="4336"/>
          </a:p>
        </p:txBody>
      </p:sp>
      <p:pic>
        <p:nvPicPr>
          <p:cNvPr id="4" name="Image 1" descr="preencoded.png"/>
          <p:cNvPicPr>
            <a:picLocks noChangeAspect="1"/>
          </p:cNvPicPr>
          <p:nvPr/>
        </p:nvPicPr>
        <p:blipFill>
          <a:blip r:embed="rId4"/>
          <a:stretch>
            <a:fillRect/>
          </a:stretch>
        </p:blipFill>
        <p:spPr>
          <a:xfrm>
            <a:off x="6120055" y="4401786"/>
            <a:ext cx="552518" cy="552518"/>
          </a:xfrm>
          <a:prstGeom prst="rect">
            <a:avLst/>
          </a:prstGeom>
        </p:spPr>
      </p:pic>
      <p:sp>
        <p:nvSpPr>
          <p:cNvPr id="5" name="Text 1"/>
          <p:cNvSpPr/>
          <p:nvPr/>
        </p:nvSpPr>
        <p:spPr>
          <a:xfrm>
            <a:off x="6120055" y="5175335"/>
            <a:ext cx="2233510" cy="2829190"/>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We use the extracted data from LTspice simulations. This data contains different transistor widths and their corresponding power, delay, and area values.</a:t>
            </a:r>
            <a:endParaRPr lang="en-US" sz="1705"/>
          </a:p>
        </p:txBody>
      </p:sp>
      <p:pic>
        <p:nvPicPr>
          <p:cNvPr id="6" name="Image 2" descr="preencoded.png"/>
          <p:cNvPicPr>
            <a:picLocks noChangeAspect="1"/>
          </p:cNvPicPr>
          <p:nvPr/>
        </p:nvPicPr>
        <p:blipFill>
          <a:blip r:embed="rId5"/>
          <a:stretch>
            <a:fillRect/>
          </a:stretch>
        </p:blipFill>
        <p:spPr>
          <a:xfrm>
            <a:off x="8685054" y="4401786"/>
            <a:ext cx="552518" cy="552518"/>
          </a:xfrm>
          <a:prstGeom prst="rect">
            <a:avLst/>
          </a:prstGeom>
        </p:spPr>
      </p:pic>
      <p:sp>
        <p:nvSpPr>
          <p:cNvPr id="7" name="Text 2"/>
          <p:cNvSpPr/>
          <p:nvPr/>
        </p:nvSpPr>
        <p:spPr>
          <a:xfrm>
            <a:off x="8685052" y="5175330"/>
            <a:ext cx="2233626" cy="2121893"/>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This dataset is stored in a CSV file (ltspice_data.csv), making it easily accessible for training our ML model.</a:t>
            </a:r>
            <a:endParaRPr lang="en-US" sz="1705"/>
          </a:p>
        </p:txBody>
      </p:sp>
      <p:pic>
        <p:nvPicPr>
          <p:cNvPr id="8" name="Image 3" descr="preencoded.png"/>
          <p:cNvPicPr>
            <a:picLocks noChangeAspect="1"/>
          </p:cNvPicPr>
          <p:nvPr/>
        </p:nvPicPr>
        <p:blipFill>
          <a:blip r:embed="rId6"/>
          <a:stretch>
            <a:fillRect/>
          </a:stretch>
        </p:blipFill>
        <p:spPr>
          <a:xfrm>
            <a:off x="11250167" y="4401786"/>
            <a:ext cx="552518" cy="552518"/>
          </a:xfrm>
          <a:prstGeom prst="rect">
            <a:avLst/>
          </a:prstGeom>
        </p:spPr>
      </p:pic>
      <p:sp>
        <p:nvSpPr>
          <p:cNvPr id="9" name="Text 3"/>
          <p:cNvSpPr/>
          <p:nvPr/>
        </p:nvSpPr>
        <p:spPr>
          <a:xfrm>
            <a:off x="11250167" y="5175330"/>
            <a:ext cx="2233510" cy="1768244"/>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The ML model learns the relationship between transistor sizing and circuit performance.</a:t>
            </a:r>
            <a:endParaRPr lang="en-US" sz="1705"/>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956469" y="927100"/>
            <a:ext cx="7175659" cy="92898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a:solidFill>
                  <a:srgbClr val="F2E782"/>
                </a:solidFill>
                <a:latin typeface="Prata" pitchFamily="34" charset="0"/>
                <a:ea typeface="Prata" pitchFamily="34" charset="-122"/>
                <a:cs typeface="Prata" pitchFamily="34" charset="-120"/>
              </a:rPr>
              <a:t>Random Forest Regression</a:t>
            </a:r>
            <a:endParaRPr lang="en-US" sz="4336"/>
          </a:p>
        </p:txBody>
      </p:sp>
      <p:sp>
        <p:nvSpPr>
          <p:cNvPr id="4" name="Text 1"/>
          <p:cNvSpPr/>
          <p:nvPr/>
        </p:nvSpPr>
        <p:spPr>
          <a:xfrm>
            <a:off x="956469" y="2139619"/>
            <a:ext cx="12670451" cy="1775034"/>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2400">
                <a:solidFill>
                  <a:srgbClr val="CFCBBF"/>
                </a:solidFill>
                <a:latin typeface="Raleway" pitchFamily="34" charset="0"/>
                <a:ea typeface="Raleway" pitchFamily="34" charset="-122"/>
                <a:cs typeface="Raleway" pitchFamily="34" charset="-120"/>
              </a:rPr>
              <a:t>Random Forest Regression is a supervised learning algorithm. It is used for predicting continuous values. This algorithm combines multiple decision trees. By averaging their predictions, the accuracy is improved and overfitting is reduced.</a:t>
            </a:r>
          </a:p>
          <a:p>
            <a:pPr>
              <a:lnSpc>
                <a:spcPts val="2776"/>
              </a:lnSpc>
            </a:pPr>
            <a:endParaRPr lang="en-US" sz="2400">
              <a:solidFill>
                <a:srgbClr val="CFCBBF"/>
              </a:solidFill>
              <a:latin typeface="Raleway" pitchFamily="34" charset="0"/>
            </a:endParaRPr>
          </a:p>
          <a:p>
            <a:pPr>
              <a:lnSpc>
                <a:spcPts val="2776"/>
              </a:lnSpc>
            </a:pPr>
            <a:endParaRPr lang="en-US" sz="1705">
              <a:solidFill>
                <a:srgbClr val="CFCBBF"/>
              </a:solidFill>
              <a:latin typeface="Raleway" pitchFamily="34" charset="0"/>
            </a:endParaRPr>
          </a:p>
          <a:p>
            <a:pPr>
              <a:lnSpc>
                <a:spcPts val="2776"/>
              </a:lnSpc>
            </a:pPr>
            <a:endParaRPr lang="en-US" sz="1705"/>
          </a:p>
        </p:txBody>
      </p:sp>
      <p:sp>
        <p:nvSpPr>
          <p:cNvPr id="13" name="Text 0">
            <a:extLst>
              <a:ext uri="{FF2B5EF4-FFF2-40B4-BE49-F238E27FC236}">
                <a16:creationId xmlns:a16="http://schemas.microsoft.com/office/drawing/2014/main" id="{40E038E1-530D-B0C5-C4CB-E7074290998C}"/>
              </a:ext>
            </a:extLst>
          </p:cNvPr>
          <p:cNvSpPr/>
          <p:nvPr/>
        </p:nvSpPr>
        <p:spPr>
          <a:xfrm>
            <a:off x="1108869" y="4419767"/>
            <a:ext cx="7347959" cy="69070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dirty="0">
                <a:solidFill>
                  <a:srgbClr val="F2E782"/>
                </a:solidFill>
                <a:latin typeface="Prata" pitchFamily="34" charset="0"/>
                <a:ea typeface="Prata" pitchFamily="34" charset="-122"/>
                <a:cs typeface="Prata" pitchFamily="34" charset="-120"/>
              </a:rPr>
              <a:t>How Random Forest Works</a:t>
            </a:r>
            <a:endParaRPr lang="en-US" sz="4336" dirty="0"/>
          </a:p>
        </p:txBody>
      </p:sp>
      <p:sp>
        <p:nvSpPr>
          <p:cNvPr id="14" name="Text 1">
            <a:extLst>
              <a:ext uri="{FF2B5EF4-FFF2-40B4-BE49-F238E27FC236}">
                <a16:creationId xmlns:a16="http://schemas.microsoft.com/office/drawing/2014/main" id="{1B582301-B63B-E37C-E265-61497123CD9F}"/>
              </a:ext>
            </a:extLst>
          </p:cNvPr>
          <p:cNvSpPr/>
          <p:nvPr/>
        </p:nvSpPr>
        <p:spPr>
          <a:xfrm>
            <a:off x="1108864" y="5662991"/>
            <a:ext cx="276293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a:solidFill>
                  <a:srgbClr val="F2E782"/>
                </a:solidFill>
                <a:latin typeface="Prata" pitchFamily="34" charset="0"/>
                <a:ea typeface="Prata" pitchFamily="34" charset="-122"/>
                <a:cs typeface="Prata" pitchFamily="34" charset="-120"/>
              </a:rPr>
              <a:t>Bootstrapping</a:t>
            </a:r>
            <a:endParaRPr lang="en-US" sz="2144"/>
          </a:p>
        </p:txBody>
      </p:sp>
      <p:sp>
        <p:nvSpPr>
          <p:cNvPr id="15" name="Text 2">
            <a:extLst>
              <a:ext uri="{FF2B5EF4-FFF2-40B4-BE49-F238E27FC236}">
                <a16:creationId xmlns:a16="http://schemas.microsoft.com/office/drawing/2014/main" id="{9E4CAAAF-C850-CFA0-880C-97B73190FEC3}"/>
              </a:ext>
            </a:extLst>
          </p:cNvPr>
          <p:cNvSpPr/>
          <p:nvPr/>
        </p:nvSpPr>
        <p:spPr>
          <a:xfrm>
            <a:off x="1108869" y="6229316"/>
            <a:ext cx="3876678" cy="1414596"/>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dirty="0">
                <a:solidFill>
                  <a:srgbClr val="CFCBBF"/>
                </a:solidFill>
                <a:latin typeface="Raleway" pitchFamily="34" charset="0"/>
                <a:ea typeface="Raleway" pitchFamily="34" charset="-122"/>
                <a:cs typeface="Raleway" pitchFamily="34" charset="-120"/>
              </a:rPr>
              <a:t>The dataset is randomly split. Subsets use bootstrapping, or sampling with replacement. Each subset trains a different decision tree.</a:t>
            </a:r>
            <a:endParaRPr lang="en-US" sz="1705" dirty="0"/>
          </a:p>
        </p:txBody>
      </p:sp>
      <p:sp>
        <p:nvSpPr>
          <p:cNvPr id="16" name="Text 3">
            <a:extLst>
              <a:ext uri="{FF2B5EF4-FFF2-40B4-BE49-F238E27FC236}">
                <a16:creationId xmlns:a16="http://schemas.microsoft.com/office/drawing/2014/main" id="{F2CAABA7-D2C8-DBA0-B633-A8F5B91E4ED0}"/>
              </a:ext>
            </a:extLst>
          </p:cNvPr>
          <p:cNvSpPr/>
          <p:nvPr/>
        </p:nvSpPr>
        <p:spPr>
          <a:xfrm>
            <a:off x="5532257" y="5662991"/>
            <a:ext cx="276293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a:solidFill>
                  <a:srgbClr val="F2E782"/>
                </a:solidFill>
                <a:latin typeface="Prata" pitchFamily="34" charset="0"/>
                <a:ea typeface="Prata" pitchFamily="34" charset="-122"/>
                <a:cs typeface="Prata" pitchFamily="34" charset="-120"/>
              </a:rPr>
              <a:t>Train Multiple Trees</a:t>
            </a:r>
            <a:endParaRPr lang="en-US" sz="2144"/>
          </a:p>
        </p:txBody>
      </p:sp>
      <p:sp>
        <p:nvSpPr>
          <p:cNvPr id="17" name="Text 4">
            <a:extLst>
              <a:ext uri="{FF2B5EF4-FFF2-40B4-BE49-F238E27FC236}">
                <a16:creationId xmlns:a16="http://schemas.microsoft.com/office/drawing/2014/main" id="{1536F72C-698A-98F3-6516-6B9F40F409ED}"/>
              </a:ext>
            </a:extLst>
          </p:cNvPr>
          <p:cNvSpPr/>
          <p:nvPr/>
        </p:nvSpPr>
        <p:spPr>
          <a:xfrm>
            <a:off x="5532262" y="6229311"/>
            <a:ext cx="3876678" cy="1768244"/>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Each tree is independently trained. Training occurs on a different data subset. Trees predict based on diverse feature sets. This improves generalization.</a:t>
            </a:r>
            <a:endParaRPr lang="en-US" sz="1705"/>
          </a:p>
        </p:txBody>
      </p:sp>
      <p:sp>
        <p:nvSpPr>
          <p:cNvPr id="18" name="Text 5">
            <a:extLst>
              <a:ext uri="{FF2B5EF4-FFF2-40B4-BE49-F238E27FC236}">
                <a16:creationId xmlns:a16="http://schemas.microsoft.com/office/drawing/2014/main" id="{652E5931-0301-1141-6B55-36140FB47128}"/>
              </a:ext>
            </a:extLst>
          </p:cNvPr>
          <p:cNvSpPr/>
          <p:nvPr/>
        </p:nvSpPr>
        <p:spPr>
          <a:xfrm>
            <a:off x="9955652" y="5662991"/>
            <a:ext cx="2896022"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a:solidFill>
                  <a:srgbClr val="F2E782"/>
                </a:solidFill>
                <a:latin typeface="Prata" pitchFamily="34" charset="0"/>
                <a:ea typeface="Prata" pitchFamily="34" charset="-122"/>
                <a:cs typeface="Prata" pitchFamily="34" charset="-120"/>
              </a:rPr>
              <a:t>Aggregate Predictions</a:t>
            </a:r>
            <a:endParaRPr lang="en-US" sz="2144"/>
          </a:p>
        </p:txBody>
      </p:sp>
      <p:sp>
        <p:nvSpPr>
          <p:cNvPr id="19" name="Text 6"/>
          <p:cNvSpPr/>
          <p:nvPr/>
        </p:nvSpPr>
        <p:spPr>
          <a:xfrm>
            <a:off x="9988096" y="6229311"/>
            <a:ext cx="3876678" cy="1414596"/>
          </a:xfrm>
          <a:prstGeom prst="rect">
            <a:avLst/>
          </a:prstGeom>
          <a:noFill/>
        </p:spPr>
        <p:txBody>
          <a:bodyPr wrap="squar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776"/>
              </a:lnSpc>
            </a:pPr>
            <a:r>
              <a:rPr lang="en-US" sz="1705">
                <a:solidFill>
                  <a:srgbClr val="CFCBBF"/>
                </a:solidFill>
                <a:latin typeface="Raleway" pitchFamily="34" charset="0"/>
                <a:ea typeface="Raleway" pitchFamily="34" charset="-122"/>
                <a:cs typeface="Raleway" pitchFamily="34" charset="-120"/>
              </a:rPr>
              <a:t>The final prediction averages all tree outputs. This reduces variance and improves stability for more reliable outcomes.</a:t>
            </a:r>
            <a:endParaRPr lang="en-US" sz="1705"/>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299592" y="1758758"/>
            <a:ext cx="9982200" cy="69070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dirty="0">
                <a:solidFill>
                  <a:srgbClr val="F2E782"/>
                </a:solidFill>
                <a:latin typeface="Prata" pitchFamily="34" charset="0"/>
                <a:ea typeface="Prata" pitchFamily="34" charset="-122"/>
                <a:cs typeface="Prata" pitchFamily="34" charset="-120"/>
              </a:rPr>
              <a:t>Key Features &amp; respective outcomes</a:t>
            </a:r>
            <a:endParaRPr lang="en-US" sz="4336" dirty="0"/>
          </a:p>
        </p:txBody>
      </p:sp>
      <p:sp>
        <p:nvSpPr>
          <p:cNvPr id="5" name="Text 2"/>
          <p:cNvSpPr/>
          <p:nvPr/>
        </p:nvSpPr>
        <p:spPr>
          <a:xfrm>
            <a:off x="658500" y="2715041"/>
            <a:ext cx="3041170"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dirty="0">
                <a:solidFill>
                  <a:srgbClr val="CFCBBF"/>
                </a:solidFill>
                <a:latin typeface="Prata" pitchFamily="34" charset="0"/>
                <a:ea typeface="Prata" pitchFamily="34" charset="-122"/>
                <a:cs typeface="Prata" pitchFamily="34" charset="-120"/>
              </a:rPr>
              <a:t>Handles Non-Linearity</a:t>
            </a:r>
            <a:endParaRPr lang="en-US" sz="2144" dirty="0"/>
          </a:p>
        </p:txBody>
      </p:sp>
      <p:sp>
        <p:nvSpPr>
          <p:cNvPr id="8" name="Text 5"/>
          <p:cNvSpPr/>
          <p:nvPr/>
        </p:nvSpPr>
        <p:spPr>
          <a:xfrm>
            <a:off x="7516502" y="2712632"/>
            <a:ext cx="276293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dirty="0">
                <a:solidFill>
                  <a:srgbClr val="CFCBBF"/>
                </a:solidFill>
                <a:latin typeface="Prata" pitchFamily="34" charset="0"/>
                <a:ea typeface="Prata" pitchFamily="34" charset="-122"/>
                <a:cs typeface="Prata" pitchFamily="34" charset="-120"/>
              </a:rPr>
              <a:t>Robust to Outliers</a:t>
            </a:r>
            <a:endParaRPr lang="en-US" sz="2144" dirty="0"/>
          </a:p>
        </p:txBody>
      </p:sp>
      <p:sp>
        <p:nvSpPr>
          <p:cNvPr id="11" name="Text 8"/>
          <p:cNvSpPr/>
          <p:nvPr/>
        </p:nvSpPr>
        <p:spPr>
          <a:xfrm>
            <a:off x="4274471" y="2682223"/>
            <a:ext cx="276293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dirty="0">
                <a:solidFill>
                  <a:srgbClr val="CFCBBF"/>
                </a:solidFill>
                <a:latin typeface="Prata" pitchFamily="34" charset="0"/>
                <a:ea typeface="Prata" pitchFamily="34" charset="-122"/>
                <a:cs typeface="Prata" pitchFamily="34" charset="-120"/>
              </a:rPr>
              <a:t>Feature Importance</a:t>
            </a:r>
            <a:endParaRPr lang="en-US" sz="2144" dirty="0"/>
          </a:p>
        </p:txBody>
      </p:sp>
      <p:sp>
        <p:nvSpPr>
          <p:cNvPr id="14" name="Text 11"/>
          <p:cNvSpPr/>
          <p:nvPr/>
        </p:nvSpPr>
        <p:spPr>
          <a:xfrm>
            <a:off x="10617809" y="2737069"/>
            <a:ext cx="2762938" cy="34529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2680"/>
              </a:lnSpc>
            </a:pPr>
            <a:r>
              <a:rPr lang="en-US" sz="2144" dirty="0">
                <a:solidFill>
                  <a:srgbClr val="CFCBBF"/>
                </a:solidFill>
                <a:latin typeface="Prata" pitchFamily="34" charset="0"/>
                <a:ea typeface="Prata" pitchFamily="34" charset="-122"/>
                <a:cs typeface="Prata" pitchFamily="34" charset="-120"/>
              </a:rPr>
              <a:t>Scalability</a:t>
            </a:r>
            <a:endParaRPr lang="en-US" sz="2144" dirty="0"/>
          </a:p>
        </p:txBody>
      </p:sp>
      <p:pic>
        <p:nvPicPr>
          <p:cNvPr id="19" name="Picture 18">
            <a:extLst>
              <a:ext uri="{FF2B5EF4-FFF2-40B4-BE49-F238E27FC236}">
                <a16:creationId xmlns:a16="http://schemas.microsoft.com/office/drawing/2014/main" id="{4D161218-8D1E-7904-461A-EE5897D78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97" y="3393900"/>
            <a:ext cx="6096000" cy="2590800"/>
          </a:xfrm>
          <a:prstGeom prst="rect">
            <a:avLst/>
          </a:prstGeom>
        </p:spPr>
      </p:pic>
      <p:pic>
        <p:nvPicPr>
          <p:cNvPr id="23" name="Picture 22">
            <a:extLst>
              <a:ext uri="{FF2B5EF4-FFF2-40B4-BE49-F238E27FC236}">
                <a16:creationId xmlns:a16="http://schemas.microsoft.com/office/drawing/2014/main" id="{C0EB85F5-8475-F0D9-17EE-F10C6917E6AC}"/>
              </a:ext>
            </a:extLst>
          </p:cNvPr>
          <p:cNvPicPr>
            <a:picLocks noChangeAspect="1"/>
          </p:cNvPicPr>
          <p:nvPr/>
        </p:nvPicPr>
        <p:blipFill>
          <a:blip r:embed="rId4"/>
          <a:stretch>
            <a:fillRect/>
          </a:stretch>
        </p:blipFill>
        <p:spPr>
          <a:xfrm>
            <a:off x="441877" y="6718300"/>
            <a:ext cx="13191064" cy="3273988"/>
          </a:xfrm>
          <a:prstGeom prst="rect">
            <a:avLst/>
          </a:prstGeom>
        </p:spPr>
      </p:pic>
      <p:pic>
        <p:nvPicPr>
          <p:cNvPr id="9" name="Picture 8">
            <a:extLst>
              <a:ext uri="{FF2B5EF4-FFF2-40B4-BE49-F238E27FC236}">
                <a16:creationId xmlns:a16="http://schemas.microsoft.com/office/drawing/2014/main" id="{D3316F5E-688D-AF87-7273-EB9F8737F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197" y="3393900"/>
            <a:ext cx="6913744" cy="2590800"/>
          </a:xfrm>
          <a:prstGeom prst="rect">
            <a:avLst/>
          </a:prstGeom>
        </p:spPr>
      </p:pic>
      <p:sp>
        <p:nvSpPr>
          <p:cNvPr id="10" name="Text 0">
            <a:extLst>
              <a:ext uri="{FF2B5EF4-FFF2-40B4-BE49-F238E27FC236}">
                <a16:creationId xmlns:a16="http://schemas.microsoft.com/office/drawing/2014/main" id="{3AD6234A-11E2-3394-0164-159698061433}"/>
              </a:ext>
            </a:extLst>
          </p:cNvPr>
          <p:cNvSpPr/>
          <p:nvPr/>
        </p:nvSpPr>
        <p:spPr>
          <a:xfrm>
            <a:off x="270669" y="2437617"/>
            <a:ext cx="5525995" cy="69070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endParaRPr lang="en-US" sz="4336" dirty="0"/>
          </a:p>
        </p:txBody>
      </p:sp>
      <p:sp>
        <p:nvSpPr>
          <p:cNvPr id="12" name="Text 0">
            <a:extLst>
              <a:ext uri="{FF2B5EF4-FFF2-40B4-BE49-F238E27FC236}">
                <a16:creationId xmlns:a16="http://schemas.microsoft.com/office/drawing/2014/main" id="{DFB681DA-7E9C-2B1E-81EF-41204E9E9DCC}"/>
              </a:ext>
            </a:extLst>
          </p:cNvPr>
          <p:cNvSpPr/>
          <p:nvPr/>
        </p:nvSpPr>
        <p:spPr>
          <a:xfrm>
            <a:off x="270669" y="922194"/>
            <a:ext cx="5525995" cy="69070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dirty="0">
                <a:solidFill>
                  <a:srgbClr val="F2E782"/>
                </a:solidFill>
                <a:latin typeface="Prata" pitchFamily="34" charset="0"/>
              </a:rPr>
              <a:t>CMOS Inverter using Random Forest.</a:t>
            </a:r>
            <a:endParaRPr lang="en-US" sz="4336" dirty="0"/>
          </a:p>
        </p:txBody>
      </p:sp>
      <p:sp>
        <p:nvSpPr>
          <p:cNvPr id="4" name="TextBox 3">
            <a:extLst>
              <a:ext uri="{FF2B5EF4-FFF2-40B4-BE49-F238E27FC236}">
                <a16:creationId xmlns:a16="http://schemas.microsoft.com/office/drawing/2014/main" id="{78A8090F-278C-0F8B-595A-34AD53CA7F39}"/>
              </a:ext>
            </a:extLst>
          </p:cNvPr>
          <p:cNvSpPr txBox="1"/>
          <p:nvPr/>
        </p:nvSpPr>
        <p:spPr>
          <a:xfrm>
            <a:off x="2024072" y="6084911"/>
            <a:ext cx="7161196" cy="461665"/>
          </a:xfrm>
          <a:prstGeom prst="rect">
            <a:avLst/>
          </a:prstGeom>
          <a:noFill/>
        </p:spPr>
        <p:txBody>
          <a:bodyPr wrap="square">
            <a:spAutoFit/>
          </a:bodyPr>
          <a:lstStyle/>
          <a:p>
            <a:r>
              <a:rPr lang="en-US" sz="2400" dirty="0">
                <a:solidFill>
                  <a:srgbClr val="F2E782"/>
                </a:solidFill>
                <a:latin typeface="Prata" pitchFamily="34" charset="0"/>
              </a:rPr>
              <a:t>ML Model (RF) Output</a:t>
            </a:r>
            <a:endParaRPr lang="en-US" sz="2400" dirty="0"/>
          </a:p>
        </p:txBody>
      </p:sp>
      <p:sp>
        <p:nvSpPr>
          <p:cNvPr id="7" name="TextBox 6">
            <a:extLst>
              <a:ext uri="{FF2B5EF4-FFF2-40B4-BE49-F238E27FC236}">
                <a16:creationId xmlns:a16="http://schemas.microsoft.com/office/drawing/2014/main" id="{43E96744-3D27-33CC-EB92-231DA7314C0A}"/>
              </a:ext>
            </a:extLst>
          </p:cNvPr>
          <p:cNvSpPr txBox="1"/>
          <p:nvPr/>
        </p:nvSpPr>
        <p:spPr>
          <a:xfrm>
            <a:off x="8652669" y="6144685"/>
            <a:ext cx="7161196" cy="369332"/>
          </a:xfrm>
          <a:prstGeom prst="rect">
            <a:avLst/>
          </a:prstGeom>
          <a:noFill/>
        </p:spPr>
        <p:txBody>
          <a:bodyPr wrap="square">
            <a:spAutoFit/>
          </a:bodyPr>
          <a:lstStyle/>
          <a:p>
            <a:r>
              <a:rPr lang="en-US" sz="1800" dirty="0">
                <a:solidFill>
                  <a:srgbClr val="F2E782"/>
                </a:solidFill>
                <a:latin typeface="Prata" pitchFamily="34" charset="0"/>
              </a:rPr>
              <a:t>ML Model (RF) Predicted Dataset</a:t>
            </a:r>
            <a:endParaRPr lang="en-US" sz="1800" dirty="0"/>
          </a:p>
        </p:txBody>
      </p:sp>
      <p:sp>
        <p:nvSpPr>
          <p:cNvPr id="6" name="TextBox 5">
            <a:extLst>
              <a:ext uri="{FF2B5EF4-FFF2-40B4-BE49-F238E27FC236}">
                <a16:creationId xmlns:a16="http://schemas.microsoft.com/office/drawing/2014/main" id="{24CF1AC9-EFD7-1BC3-F5BC-62C0CE97431D}"/>
              </a:ext>
            </a:extLst>
          </p:cNvPr>
          <p:cNvSpPr txBox="1"/>
          <p:nvPr/>
        </p:nvSpPr>
        <p:spPr>
          <a:xfrm>
            <a:off x="1413669" y="10097900"/>
            <a:ext cx="7940232" cy="369332"/>
          </a:xfrm>
          <a:prstGeom prst="rect">
            <a:avLst/>
          </a:prstGeom>
          <a:noFill/>
        </p:spPr>
        <p:txBody>
          <a:bodyPr wrap="square">
            <a:spAutoFit/>
          </a:bodyPr>
          <a:lstStyle/>
          <a:p>
            <a:r>
              <a:rPr lang="en-US" sz="1800" dirty="0">
                <a:solidFill>
                  <a:srgbClr val="F2E782"/>
                </a:solidFill>
                <a:latin typeface="Prata" pitchFamily="34" charset="0"/>
              </a:rPr>
              <a:t>W/N vs power plot</a:t>
            </a:r>
            <a:endParaRPr lang="en-US" sz="1800" dirty="0"/>
          </a:p>
        </p:txBody>
      </p:sp>
      <p:sp>
        <p:nvSpPr>
          <p:cNvPr id="15" name="TextBox 14">
            <a:extLst>
              <a:ext uri="{FF2B5EF4-FFF2-40B4-BE49-F238E27FC236}">
                <a16:creationId xmlns:a16="http://schemas.microsoft.com/office/drawing/2014/main" id="{87738421-2BC8-4694-F45D-069B9B805372}"/>
              </a:ext>
            </a:extLst>
          </p:cNvPr>
          <p:cNvSpPr txBox="1"/>
          <p:nvPr/>
        </p:nvSpPr>
        <p:spPr>
          <a:xfrm>
            <a:off x="5865886" y="10136553"/>
            <a:ext cx="7940232" cy="369332"/>
          </a:xfrm>
          <a:prstGeom prst="rect">
            <a:avLst/>
          </a:prstGeom>
          <a:noFill/>
        </p:spPr>
        <p:txBody>
          <a:bodyPr wrap="square">
            <a:spAutoFit/>
          </a:bodyPr>
          <a:lstStyle/>
          <a:p>
            <a:r>
              <a:rPr lang="en-US" sz="1800" dirty="0">
                <a:solidFill>
                  <a:srgbClr val="F2E782"/>
                </a:solidFill>
                <a:latin typeface="Prata" pitchFamily="34" charset="0"/>
              </a:rPr>
              <a:t>W/N vs delay plot</a:t>
            </a:r>
            <a:endParaRPr lang="en-US" sz="1800" dirty="0"/>
          </a:p>
        </p:txBody>
      </p:sp>
      <p:sp>
        <p:nvSpPr>
          <p:cNvPr id="17" name="TextBox 16">
            <a:extLst>
              <a:ext uri="{FF2B5EF4-FFF2-40B4-BE49-F238E27FC236}">
                <a16:creationId xmlns:a16="http://schemas.microsoft.com/office/drawing/2014/main" id="{EE1A3D57-931B-7C41-645E-B4DA78FC4B42}"/>
              </a:ext>
            </a:extLst>
          </p:cNvPr>
          <p:cNvSpPr txBox="1"/>
          <p:nvPr/>
        </p:nvSpPr>
        <p:spPr>
          <a:xfrm>
            <a:off x="10405269" y="10125253"/>
            <a:ext cx="7940232" cy="369332"/>
          </a:xfrm>
          <a:prstGeom prst="rect">
            <a:avLst/>
          </a:prstGeom>
          <a:noFill/>
        </p:spPr>
        <p:txBody>
          <a:bodyPr wrap="square">
            <a:spAutoFit/>
          </a:bodyPr>
          <a:lstStyle/>
          <a:p>
            <a:r>
              <a:rPr lang="en-US" dirty="0">
                <a:solidFill>
                  <a:srgbClr val="F2E782"/>
                </a:solidFill>
                <a:latin typeface="Prata" pitchFamily="34" charset="0"/>
              </a:rPr>
              <a:t>W/N vs area plot</a:t>
            </a:r>
            <a:endParaRPr lang="en-US" sz="1800"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A26870F-0685-5D98-BE9C-E40AF7162FE3}"/>
              </a:ext>
            </a:extLst>
          </p:cNvPr>
          <p:cNvSpPr/>
          <p:nvPr/>
        </p:nvSpPr>
        <p:spPr>
          <a:xfrm>
            <a:off x="270669" y="850900"/>
            <a:ext cx="5525995" cy="69070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dirty="0">
                <a:solidFill>
                  <a:srgbClr val="F2E782"/>
                </a:solidFill>
                <a:latin typeface="Prata" pitchFamily="34" charset="0"/>
              </a:rPr>
              <a:t>CMOS NAND using Random Forest.</a:t>
            </a:r>
            <a:endParaRPr lang="en-US" sz="4336" dirty="0"/>
          </a:p>
        </p:txBody>
      </p:sp>
      <p:pic>
        <p:nvPicPr>
          <p:cNvPr id="4" name="Picture 3">
            <a:extLst>
              <a:ext uri="{FF2B5EF4-FFF2-40B4-BE49-F238E27FC236}">
                <a16:creationId xmlns:a16="http://schemas.microsoft.com/office/drawing/2014/main" id="{8E301F20-F999-EEC4-C442-2A40FDE8196D}"/>
              </a:ext>
            </a:extLst>
          </p:cNvPr>
          <p:cNvPicPr>
            <a:picLocks noChangeAspect="1"/>
          </p:cNvPicPr>
          <p:nvPr/>
        </p:nvPicPr>
        <p:blipFill>
          <a:blip r:embed="rId2"/>
          <a:stretch>
            <a:fillRect/>
          </a:stretch>
        </p:blipFill>
        <p:spPr>
          <a:xfrm>
            <a:off x="300039" y="1644715"/>
            <a:ext cx="6381582" cy="3848637"/>
          </a:xfrm>
          <a:prstGeom prst="rect">
            <a:avLst/>
          </a:prstGeom>
        </p:spPr>
      </p:pic>
      <p:pic>
        <p:nvPicPr>
          <p:cNvPr id="6" name="Picture 5">
            <a:extLst>
              <a:ext uri="{FF2B5EF4-FFF2-40B4-BE49-F238E27FC236}">
                <a16:creationId xmlns:a16="http://schemas.microsoft.com/office/drawing/2014/main" id="{B807D4E9-5EED-A600-82C3-AD70229B6AB3}"/>
              </a:ext>
            </a:extLst>
          </p:cNvPr>
          <p:cNvPicPr>
            <a:picLocks noChangeAspect="1"/>
          </p:cNvPicPr>
          <p:nvPr/>
        </p:nvPicPr>
        <p:blipFill>
          <a:blip r:embed="rId3"/>
          <a:stretch>
            <a:fillRect/>
          </a:stretch>
        </p:blipFill>
        <p:spPr>
          <a:xfrm>
            <a:off x="223839" y="6142432"/>
            <a:ext cx="12848431" cy="3862968"/>
          </a:xfrm>
          <a:prstGeom prst="rect">
            <a:avLst/>
          </a:prstGeom>
        </p:spPr>
      </p:pic>
      <p:pic>
        <p:nvPicPr>
          <p:cNvPr id="12" name="Picture 11">
            <a:extLst>
              <a:ext uri="{FF2B5EF4-FFF2-40B4-BE49-F238E27FC236}">
                <a16:creationId xmlns:a16="http://schemas.microsoft.com/office/drawing/2014/main" id="{163A2DA8-1672-87C0-1E7D-E1AAAB1A4632}"/>
              </a:ext>
            </a:extLst>
          </p:cNvPr>
          <p:cNvPicPr>
            <a:picLocks noChangeAspect="1"/>
          </p:cNvPicPr>
          <p:nvPr/>
        </p:nvPicPr>
        <p:blipFill>
          <a:blip r:embed="rId4"/>
          <a:stretch>
            <a:fillRect/>
          </a:stretch>
        </p:blipFill>
        <p:spPr>
          <a:xfrm>
            <a:off x="6823870" y="1644715"/>
            <a:ext cx="6248400" cy="3862968"/>
          </a:xfrm>
          <a:prstGeom prst="rect">
            <a:avLst/>
          </a:prstGeom>
        </p:spPr>
      </p:pic>
      <p:sp>
        <p:nvSpPr>
          <p:cNvPr id="5" name="TextBox 4">
            <a:extLst>
              <a:ext uri="{FF2B5EF4-FFF2-40B4-BE49-F238E27FC236}">
                <a16:creationId xmlns:a16="http://schemas.microsoft.com/office/drawing/2014/main" id="{C1041714-1D48-3A51-80C7-F18D90F4F5EF}"/>
              </a:ext>
            </a:extLst>
          </p:cNvPr>
          <p:cNvSpPr txBox="1"/>
          <p:nvPr/>
        </p:nvSpPr>
        <p:spPr>
          <a:xfrm>
            <a:off x="2216066" y="5570114"/>
            <a:ext cx="7161196" cy="369332"/>
          </a:xfrm>
          <a:prstGeom prst="rect">
            <a:avLst/>
          </a:prstGeom>
          <a:noFill/>
        </p:spPr>
        <p:txBody>
          <a:bodyPr wrap="square">
            <a:spAutoFit/>
          </a:bodyPr>
          <a:lstStyle/>
          <a:p>
            <a:r>
              <a:rPr lang="en-US" sz="1800" dirty="0">
                <a:solidFill>
                  <a:srgbClr val="F2E782"/>
                </a:solidFill>
                <a:latin typeface="Prata" pitchFamily="34" charset="0"/>
              </a:rPr>
              <a:t>ML Model (RF) Output</a:t>
            </a:r>
            <a:endParaRPr lang="en-US" sz="1800" dirty="0"/>
          </a:p>
        </p:txBody>
      </p:sp>
      <p:sp>
        <p:nvSpPr>
          <p:cNvPr id="8" name="TextBox 7">
            <a:extLst>
              <a:ext uri="{FF2B5EF4-FFF2-40B4-BE49-F238E27FC236}">
                <a16:creationId xmlns:a16="http://schemas.microsoft.com/office/drawing/2014/main" id="{CEDF7A6A-73B9-8B8B-22D2-336FC5A92E78}"/>
              </a:ext>
            </a:extLst>
          </p:cNvPr>
          <p:cNvSpPr txBox="1"/>
          <p:nvPr/>
        </p:nvSpPr>
        <p:spPr>
          <a:xfrm>
            <a:off x="8119269" y="5570114"/>
            <a:ext cx="7161196" cy="369332"/>
          </a:xfrm>
          <a:prstGeom prst="rect">
            <a:avLst/>
          </a:prstGeom>
          <a:noFill/>
        </p:spPr>
        <p:txBody>
          <a:bodyPr wrap="square">
            <a:spAutoFit/>
          </a:bodyPr>
          <a:lstStyle/>
          <a:p>
            <a:r>
              <a:rPr lang="en-US" sz="1800" dirty="0">
                <a:solidFill>
                  <a:srgbClr val="F2E782"/>
                </a:solidFill>
                <a:latin typeface="Prata" pitchFamily="34" charset="0"/>
              </a:rPr>
              <a:t>ML Model (RF) </a:t>
            </a:r>
            <a:r>
              <a:rPr lang="en-US" dirty="0">
                <a:solidFill>
                  <a:srgbClr val="F2E782"/>
                </a:solidFill>
                <a:latin typeface="Prata" pitchFamily="34" charset="0"/>
              </a:rPr>
              <a:t>Predicted Dataset</a:t>
            </a:r>
            <a:endParaRPr lang="en-US" sz="1800" dirty="0"/>
          </a:p>
        </p:txBody>
      </p:sp>
      <p:sp>
        <p:nvSpPr>
          <p:cNvPr id="7" name="TextBox 6">
            <a:extLst>
              <a:ext uri="{FF2B5EF4-FFF2-40B4-BE49-F238E27FC236}">
                <a16:creationId xmlns:a16="http://schemas.microsoft.com/office/drawing/2014/main" id="{3DD20245-4CFE-01BD-2973-0BFC19999BA2}"/>
              </a:ext>
            </a:extLst>
          </p:cNvPr>
          <p:cNvSpPr txBox="1"/>
          <p:nvPr/>
        </p:nvSpPr>
        <p:spPr>
          <a:xfrm>
            <a:off x="1566069" y="10094178"/>
            <a:ext cx="7674014" cy="369332"/>
          </a:xfrm>
          <a:prstGeom prst="rect">
            <a:avLst/>
          </a:prstGeom>
          <a:noFill/>
        </p:spPr>
        <p:txBody>
          <a:bodyPr wrap="square">
            <a:spAutoFit/>
          </a:bodyPr>
          <a:lstStyle/>
          <a:p>
            <a:r>
              <a:rPr lang="en-US" dirty="0">
                <a:solidFill>
                  <a:srgbClr val="F2E782"/>
                </a:solidFill>
                <a:latin typeface="Prata" pitchFamily="34" charset="0"/>
              </a:rPr>
              <a:t>Power vs Total Area plot</a:t>
            </a:r>
            <a:endParaRPr lang="en-US" sz="1800" dirty="0"/>
          </a:p>
        </p:txBody>
      </p:sp>
      <p:sp>
        <p:nvSpPr>
          <p:cNvPr id="10" name="TextBox 9">
            <a:extLst>
              <a:ext uri="{FF2B5EF4-FFF2-40B4-BE49-F238E27FC236}">
                <a16:creationId xmlns:a16="http://schemas.microsoft.com/office/drawing/2014/main" id="{2356A467-128E-D06F-FFBE-2D0A13AE23BB}"/>
              </a:ext>
            </a:extLst>
          </p:cNvPr>
          <p:cNvSpPr txBox="1"/>
          <p:nvPr/>
        </p:nvSpPr>
        <p:spPr>
          <a:xfrm>
            <a:off x="5604669" y="10094178"/>
            <a:ext cx="7674014" cy="369332"/>
          </a:xfrm>
          <a:prstGeom prst="rect">
            <a:avLst/>
          </a:prstGeom>
          <a:noFill/>
        </p:spPr>
        <p:txBody>
          <a:bodyPr wrap="square">
            <a:spAutoFit/>
          </a:bodyPr>
          <a:lstStyle/>
          <a:p>
            <a:r>
              <a:rPr lang="en-US" dirty="0">
                <a:solidFill>
                  <a:srgbClr val="F2E782"/>
                </a:solidFill>
                <a:latin typeface="Prata" pitchFamily="34" charset="0"/>
              </a:rPr>
              <a:t>Delay vs Total Area plot</a:t>
            </a:r>
            <a:endParaRPr lang="en-US" sz="1800" dirty="0"/>
          </a:p>
        </p:txBody>
      </p:sp>
      <p:sp>
        <p:nvSpPr>
          <p:cNvPr id="13" name="TextBox 12">
            <a:extLst>
              <a:ext uri="{FF2B5EF4-FFF2-40B4-BE49-F238E27FC236}">
                <a16:creationId xmlns:a16="http://schemas.microsoft.com/office/drawing/2014/main" id="{FD373182-FFF5-FA59-DA72-F56DBCAC406C}"/>
              </a:ext>
            </a:extLst>
          </p:cNvPr>
          <p:cNvSpPr txBox="1"/>
          <p:nvPr/>
        </p:nvSpPr>
        <p:spPr>
          <a:xfrm>
            <a:off x="9964739" y="10094178"/>
            <a:ext cx="7674014" cy="369332"/>
          </a:xfrm>
          <a:prstGeom prst="rect">
            <a:avLst/>
          </a:prstGeom>
          <a:noFill/>
        </p:spPr>
        <p:txBody>
          <a:bodyPr wrap="square">
            <a:spAutoFit/>
          </a:bodyPr>
          <a:lstStyle/>
          <a:p>
            <a:r>
              <a:rPr lang="en-US" sz="1800" dirty="0">
                <a:solidFill>
                  <a:srgbClr val="F2E782"/>
                </a:solidFill>
                <a:latin typeface="Prata" pitchFamily="34" charset="0"/>
              </a:rPr>
              <a:t>  Power vs Delay plot</a:t>
            </a:r>
            <a:endParaRPr lang="en-US" sz="1800" dirty="0"/>
          </a:p>
        </p:txBody>
      </p:sp>
    </p:spTree>
    <p:extLst>
      <p:ext uri="{BB962C8B-B14F-4D97-AF65-F5344CB8AC3E}">
        <p14:creationId xmlns:p14="http://schemas.microsoft.com/office/powerpoint/2010/main" val="64909125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8DE5C17-21AA-AEA8-FE28-CBAE9A2EA80A}"/>
              </a:ext>
            </a:extLst>
          </p:cNvPr>
          <p:cNvSpPr txBox="1"/>
          <p:nvPr/>
        </p:nvSpPr>
        <p:spPr>
          <a:xfrm>
            <a:off x="346869" y="1177439"/>
            <a:ext cx="10724563" cy="719428"/>
          </a:xfrm>
          <a:prstGeom prst="rect">
            <a:avLst/>
          </a:prstGeom>
          <a:noFill/>
        </p:spPr>
        <p:txBody>
          <a:bodyPr wrap="square">
            <a:spAutoFit/>
          </a:bodyPr>
          <a:lstStyle/>
          <a:p>
            <a:pPr>
              <a:lnSpc>
                <a:spcPts val="5408"/>
              </a:lnSpc>
            </a:pPr>
            <a:r>
              <a:rPr lang="en-US" sz="2800" dirty="0">
                <a:solidFill>
                  <a:srgbClr val="F2E782"/>
                </a:solidFill>
                <a:latin typeface="Prata" pitchFamily="34" charset="0"/>
              </a:rPr>
              <a:t>For PSEUDO NMOS NOR Circuit Using Random Forest</a:t>
            </a:r>
            <a:endParaRPr lang="en-US" sz="2800" dirty="0"/>
          </a:p>
        </p:txBody>
      </p:sp>
      <p:pic>
        <p:nvPicPr>
          <p:cNvPr id="11" name="Picture 10">
            <a:extLst>
              <a:ext uri="{FF2B5EF4-FFF2-40B4-BE49-F238E27FC236}">
                <a16:creationId xmlns:a16="http://schemas.microsoft.com/office/drawing/2014/main" id="{3B51659F-4F96-849F-CBC3-C1DCF699C24A}"/>
              </a:ext>
            </a:extLst>
          </p:cNvPr>
          <p:cNvPicPr>
            <a:picLocks noChangeAspect="1"/>
          </p:cNvPicPr>
          <p:nvPr/>
        </p:nvPicPr>
        <p:blipFill>
          <a:blip r:embed="rId2"/>
          <a:stretch>
            <a:fillRect/>
          </a:stretch>
        </p:blipFill>
        <p:spPr>
          <a:xfrm>
            <a:off x="346869" y="2105464"/>
            <a:ext cx="6019799" cy="2737101"/>
          </a:xfrm>
          <a:prstGeom prst="rect">
            <a:avLst/>
          </a:prstGeom>
        </p:spPr>
      </p:pic>
      <p:pic>
        <p:nvPicPr>
          <p:cNvPr id="12" name="Picture 11">
            <a:extLst>
              <a:ext uri="{FF2B5EF4-FFF2-40B4-BE49-F238E27FC236}">
                <a16:creationId xmlns:a16="http://schemas.microsoft.com/office/drawing/2014/main" id="{ABBCE31B-0919-73BB-0E5A-6B81F72820B3}"/>
              </a:ext>
            </a:extLst>
          </p:cNvPr>
          <p:cNvPicPr>
            <a:picLocks noChangeAspect="1"/>
          </p:cNvPicPr>
          <p:nvPr/>
        </p:nvPicPr>
        <p:blipFill>
          <a:blip r:embed="rId3"/>
          <a:stretch>
            <a:fillRect/>
          </a:stretch>
        </p:blipFill>
        <p:spPr>
          <a:xfrm>
            <a:off x="6900069" y="2105464"/>
            <a:ext cx="6781800" cy="2737101"/>
          </a:xfrm>
          <a:prstGeom prst="rect">
            <a:avLst/>
          </a:prstGeom>
        </p:spPr>
      </p:pic>
      <p:sp>
        <p:nvSpPr>
          <p:cNvPr id="4" name="TextBox 3">
            <a:extLst>
              <a:ext uri="{FF2B5EF4-FFF2-40B4-BE49-F238E27FC236}">
                <a16:creationId xmlns:a16="http://schemas.microsoft.com/office/drawing/2014/main" id="{0313D5E7-48DF-6065-3853-B304827A10DE}"/>
              </a:ext>
            </a:extLst>
          </p:cNvPr>
          <p:cNvSpPr txBox="1"/>
          <p:nvPr/>
        </p:nvSpPr>
        <p:spPr>
          <a:xfrm>
            <a:off x="2480469" y="4980098"/>
            <a:ext cx="7127506" cy="369332"/>
          </a:xfrm>
          <a:prstGeom prst="rect">
            <a:avLst/>
          </a:prstGeom>
          <a:noFill/>
        </p:spPr>
        <p:txBody>
          <a:bodyPr wrap="square">
            <a:spAutoFit/>
          </a:bodyPr>
          <a:lstStyle/>
          <a:p>
            <a:r>
              <a:rPr lang="en-US" sz="1800" dirty="0">
                <a:solidFill>
                  <a:srgbClr val="F2E782"/>
                </a:solidFill>
                <a:latin typeface="Prata" pitchFamily="34" charset="0"/>
              </a:rPr>
              <a:t>ML Model (RF) Output</a:t>
            </a:r>
            <a:endParaRPr lang="en-US" sz="1800" dirty="0"/>
          </a:p>
        </p:txBody>
      </p:sp>
      <p:sp>
        <p:nvSpPr>
          <p:cNvPr id="6" name="TextBox 5">
            <a:extLst>
              <a:ext uri="{FF2B5EF4-FFF2-40B4-BE49-F238E27FC236}">
                <a16:creationId xmlns:a16="http://schemas.microsoft.com/office/drawing/2014/main" id="{CC971DA4-67A1-6237-63A3-25D2C88AF592}"/>
              </a:ext>
            </a:extLst>
          </p:cNvPr>
          <p:cNvSpPr txBox="1"/>
          <p:nvPr/>
        </p:nvSpPr>
        <p:spPr>
          <a:xfrm>
            <a:off x="8424069" y="5056243"/>
            <a:ext cx="7127506" cy="369332"/>
          </a:xfrm>
          <a:prstGeom prst="rect">
            <a:avLst/>
          </a:prstGeom>
          <a:noFill/>
        </p:spPr>
        <p:txBody>
          <a:bodyPr wrap="square">
            <a:spAutoFit/>
          </a:bodyPr>
          <a:lstStyle/>
          <a:p>
            <a:r>
              <a:rPr lang="en-US" sz="1800" dirty="0">
                <a:solidFill>
                  <a:srgbClr val="F2E782"/>
                </a:solidFill>
                <a:latin typeface="Prata" pitchFamily="34" charset="0"/>
              </a:rPr>
              <a:t>ML Model (RF) </a:t>
            </a:r>
            <a:r>
              <a:rPr lang="en-US" dirty="0">
                <a:solidFill>
                  <a:srgbClr val="F2E782"/>
                </a:solidFill>
                <a:latin typeface="Prata" pitchFamily="34" charset="0"/>
              </a:rPr>
              <a:t>Predicted Dataset</a:t>
            </a:r>
            <a:endParaRPr lang="en-US" sz="1800" dirty="0"/>
          </a:p>
        </p:txBody>
      </p:sp>
      <p:sp>
        <p:nvSpPr>
          <p:cNvPr id="8" name="TextBox 7">
            <a:extLst>
              <a:ext uri="{FF2B5EF4-FFF2-40B4-BE49-F238E27FC236}">
                <a16:creationId xmlns:a16="http://schemas.microsoft.com/office/drawing/2014/main" id="{AA478F4F-5575-700D-8ED3-54E85B3BD74E}"/>
              </a:ext>
            </a:extLst>
          </p:cNvPr>
          <p:cNvSpPr txBox="1"/>
          <p:nvPr/>
        </p:nvSpPr>
        <p:spPr>
          <a:xfrm>
            <a:off x="2155129" y="9535796"/>
            <a:ext cx="3373340" cy="369332"/>
          </a:xfrm>
          <a:prstGeom prst="rect">
            <a:avLst/>
          </a:prstGeom>
          <a:noFill/>
        </p:spPr>
        <p:txBody>
          <a:bodyPr wrap="square">
            <a:spAutoFit/>
          </a:bodyPr>
          <a:lstStyle/>
          <a:p>
            <a:r>
              <a:rPr lang="en-US" sz="1800" dirty="0">
                <a:solidFill>
                  <a:srgbClr val="F2E782"/>
                </a:solidFill>
                <a:latin typeface="Prata" pitchFamily="34" charset="0"/>
              </a:rPr>
              <a:t>W/N vs power plot</a:t>
            </a:r>
            <a:endParaRPr lang="en-US" sz="1800" dirty="0"/>
          </a:p>
        </p:txBody>
      </p:sp>
      <p:pic>
        <p:nvPicPr>
          <p:cNvPr id="17" name="Picture 16">
            <a:extLst>
              <a:ext uri="{FF2B5EF4-FFF2-40B4-BE49-F238E27FC236}">
                <a16:creationId xmlns:a16="http://schemas.microsoft.com/office/drawing/2014/main" id="{BAF8EEBF-21AD-6E79-04C0-DB62BEE53EAA}"/>
              </a:ext>
            </a:extLst>
          </p:cNvPr>
          <p:cNvPicPr>
            <a:picLocks noChangeAspect="1"/>
          </p:cNvPicPr>
          <p:nvPr/>
        </p:nvPicPr>
        <p:blipFill>
          <a:blip r:embed="rId4">
            <a:extLst>
              <a:ext uri="{28A0092B-C50C-407E-A947-70E740481C1C}">
                <a14:useLocalDpi xmlns:a14="http://schemas.microsoft.com/office/drawing/2010/main" val="0"/>
              </a:ext>
            </a:extLst>
          </a:blip>
          <a:srcRect b="5336"/>
          <a:stretch/>
        </p:blipFill>
        <p:spPr>
          <a:xfrm>
            <a:off x="358458" y="5662113"/>
            <a:ext cx="13207854" cy="3669847"/>
          </a:xfrm>
          <a:prstGeom prst="rect">
            <a:avLst/>
          </a:prstGeom>
        </p:spPr>
      </p:pic>
      <p:sp>
        <p:nvSpPr>
          <p:cNvPr id="19" name="TextBox 18">
            <a:extLst>
              <a:ext uri="{FF2B5EF4-FFF2-40B4-BE49-F238E27FC236}">
                <a16:creationId xmlns:a16="http://schemas.microsoft.com/office/drawing/2014/main" id="{5FBF9574-44F2-D279-10FF-CD77FBA991E1}"/>
              </a:ext>
            </a:extLst>
          </p:cNvPr>
          <p:cNvSpPr txBox="1"/>
          <p:nvPr/>
        </p:nvSpPr>
        <p:spPr>
          <a:xfrm>
            <a:off x="6366668" y="9568498"/>
            <a:ext cx="3124201" cy="369332"/>
          </a:xfrm>
          <a:prstGeom prst="rect">
            <a:avLst/>
          </a:prstGeom>
          <a:noFill/>
        </p:spPr>
        <p:txBody>
          <a:bodyPr wrap="square">
            <a:spAutoFit/>
          </a:bodyPr>
          <a:lstStyle/>
          <a:p>
            <a:r>
              <a:rPr lang="en-US" sz="1800" dirty="0">
                <a:solidFill>
                  <a:srgbClr val="F2E782"/>
                </a:solidFill>
                <a:latin typeface="Prata" pitchFamily="34" charset="0"/>
              </a:rPr>
              <a:t>W/N vs delay plot</a:t>
            </a:r>
            <a:endParaRPr lang="en-US" sz="1800" dirty="0"/>
          </a:p>
        </p:txBody>
      </p:sp>
      <p:sp>
        <p:nvSpPr>
          <p:cNvPr id="21" name="TextBox 20">
            <a:extLst>
              <a:ext uri="{FF2B5EF4-FFF2-40B4-BE49-F238E27FC236}">
                <a16:creationId xmlns:a16="http://schemas.microsoft.com/office/drawing/2014/main" id="{2636311A-EC93-5D13-8611-AD8FC266AC6D}"/>
              </a:ext>
            </a:extLst>
          </p:cNvPr>
          <p:cNvSpPr txBox="1"/>
          <p:nvPr/>
        </p:nvSpPr>
        <p:spPr>
          <a:xfrm>
            <a:off x="10481469" y="9568498"/>
            <a:ext cx="3124201" cy="369332"/>
          </a:xfrm>
          <a:prstGeom prst="rect">
            <a:avLst/>
          </a:prstGeom>
          <a:noFill/>
        </p:spPr>
        <p:txBody>
          <a:bodyPr wrap="square">
            <a:spAutoFit/>
          </a:bodyPr>
          <a:lstStyle/>
          <a:p>
            <a:r>
              <a:rPr lang="en-US" sz="1800" dirty="0">
                <a:solidFill>
                  <a:srgbClr val="F2E782"/>
                </a:solidFill>
                <a:latin typeface="Prata" pitchFamily="34" charset="0"/>
              </a:rPr>
              <a:t>M W/N vs Area plot</a:t>
            </a:r>
            <a:endParaRPr lang="en-US" sz="1800" dirty="0"/>
          </a:p>
        </p:txBody>
      </p:sp>
    </p:spTree>
    <p:extLst>
      <p:ext uri="{BB962C8B-B14F-4D97-AF65-F5344CB8AC3E}">
        <p14:creationId xmlns:p14="http://schemas.microsoft.com/office/powerpoint/2010/main" val="301394029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336828"/>
            <a:ext cx="5346502" cy="8019752"/>
          </a:xfrm>
          <a:prstGeom prst="rect">
            <a:avLst/>
          </a:prstGeom>
        </p:spPr>
      </p:pic>
      <p:sp>
        <p:nvSpPr>
          <p:cNvPr id="3" name="Text 0"/>
          <p:cNvSpPr/>
          <p:nvPr/>
        </p:nvSpPr>
        <p:spPr>
          <a:xfrm>
            <a:off x="6032799" y="2168795"/>
            <a:ext cx="7538242" cy="1225471"/>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824"/>
              </a:lnSpc>
            </a:pPr>
            <a:r>
              <a:rPr lang="en-US" sz="3850">
                <a:solidFill>
                  <a:srgbClr val="EFD5FA"/>
                </a:solidFill>
                <a:latin typeface="Constantia" panose="02030602050306030303" pitchFamily="18" charset="0"/>
                <a:ea typeface="Instrument Sans Medium" pitchFamily="34" charset="-122"/>
                <a:cs typeface="Instrument Sans Medium" pitchFamily="34" charset="-120"/>
              </a:rPr>
              <a:t>Traditional vs AI-Driven Circuit Optimization Methods</a:t>
            </a:r>
            <a:endParaRPr lang="en-US" sz="3850">
              <a:latin typeface="Constantia" panose="02030602050306030303" pitchFamily="18" charset="0"/>
            </a:endParaRPr>
          </a:p>
        </p:txBody>
      </p:sp>
      <p:sp>
        <p:nvSpPr>
          <p:cNvPr id="4" name="Shape 1"/>
          <p:cNvSpPr/>
          <p:nvPr/>
        </p:nvSpPr>
        <p:spPr>
          <a:xfrm>
            <a:off x="6315792" y="3744843"/>
            <a:ext cx="22277" cy="4723322"/>
          </a:xfrm>
          <a:prstGeom prst="roundRect">
            <a:avLst>
              <a:gd name="adj" fmla="val 132045"/>
            </a:avLst>
          </a:prstGeom>
          <a:solidFill>
            <a:srgbClr val="5C5C6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latin typeface="Constantia" panose="02030602050306030303" pitchFamily="18" charset="0"/>
            </a:endParaRPr>
          </a:p>
        </p:txBody>
      </p:sp>
      <p:sp>
        <p:nvSpPr>
          <p:cNvPr id="5" name="Shape 2"/>
          <p:cNvSpPr/>
          <p:nvPr/>
        </p:nvSpPr>
        <p:spPr>
          <a:xfrm>
            <a:off x="6525215" y="4174837"/>
            <a:ext cx="686297" cy="22277"/>
          </a:xfrm>
          <a:prstGeom prst="roundRect">
            <a:avLst>
              <a:gd name="adj" fmla="val 132045"/>
            </a:avLst>
          </a:prstGeom>
          <a:solidFill>
            <a:srgbClr val="5C5C6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latin typeface="Constantia" panose="02030602050306030303" pitchFamily="18" charset="0"/>
            </a:endParaRPr>
          </a:p>
        </p:txBody>
      </p:sp>
      <p:sp>
        <p:nvSpPr>
          <p:cNvPr id="6" name="Shape 3"/>
          <p:cNvSpPr/>
          <p:nvPr/>
        </p:nvSpPr>
        <p:spPr>
          <a:xfrm>
            <a:off x="6106364" y="3965411"/>
            <a:ext cx="441133" cy="441133"/>
          </a:xfrm>
          <a:prstGeom prst="roundRect">
            <a:avLst>
              <a:gd name="adj" fmla="val 6668"/>
            </a:avLst>
          </a:prstGeom>
          <a:solidFill>
            <a:srgbClr val="43434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7" name="Text 4"/>
          <p:cNvSpPr/>
          <p:nvPr/>
        </p:nvSpPr>
        <p:spPr>
          <a:xfrm>
            <a:off x="6269608" y="4038854"/>
            <a:ext cx="114519" cy="29412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290"/>
              </a:lnSpc>
            </a:pPr>
            <a:r>
              <a:rPr lang="en-US" sz="2290">
                <a:solidFill>
                  <a:srgbClr val="C7CDD6"/>
                </a:solidFill>
                <a:latin typeface="Constantia" panose="02030602050306030303" pitchFamily="18" charset="0"/>
                <a:ea typeface="Instrument Sans Medium" pitchFamily="34" charset="-122"/>
                <a:cs typeface="Instrument Sans Medium" pitchFamily="34" charset="-120"/>
              </a:rPr>
              <a:t>1</a:t>
            </a:r>
            <a:endParaRPr lang="en-US" sz="2290">
              <a:latin typeface="Constantia" panose="02030602050306030303" pitchFamily="18" charset="0"/>
            </a:endParaRPr>
          </a:p>
        </p:txBody>
      </p:sp>
      <p:sp>
        <p:nvSpPr>
          <p:cNvPr id="8" name="Text 5"/>
          <p:cNvSpPr/>
          <p:nvPr/>
        </p:nvSpPr>
        <p:spPr>
          <a:xfrm>
            <a:off x="7405397" y="3940928"/>
            <a:ext cx="2451291" cy="30642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88"/>
              </a:lnSpc>
            </a:pPr>
            <a:r>
              <a:rPr lang="en-US" sz="1901" dirty="0">
                <a:solidFill>
                  <a:srgbClr val="C7CDD6"/>
                </a:solidFill>
                <a:latin typeface="Constantia" panose="02030602050306030303" pitchFamily="18" charset="0"/>
                <a:ea typeface="Instrument Sans Medium" pitchFamily="34" charset="-122"/>
                <a:cs typeface="Instrument Sans Medium" pitchFamily="34" charset="-120"/>
              </a:rPr>
              <a:t>Manual Adjustment</a:t>
            </a:r>
            <a:endParaRPr lang="en-US" sz="1901" dirty="0">
              <a:latin typeface="Constantia" panose="02030602050306030303" pitchFamily="18" charset="0"/>
            </a:endParaRPr>
          </a:p>
        </p:txBody>
      </p:sp>
      <p:sp>
        <p:nvSpPr>
          <p:cNvPr id="9" name="Text 6"/>
          <p:cNvSpPr/>
          <p:nvPr/>
        </p:nvSpPr>
        <p:spPr>
          <a:xfrm>
            <a:off x="7405392" y="4364998"/>
            <a:ext cx="6165649" cy="627472"/>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35"/>
              </a:lnSpc>
            </a:pPr>
            <a:r>
              <a:rPr lang="en-US" sz="1511">
                <a:solidFill>
                  <a:srgbClr val="C7CDD6"/>
                </a:solidFill>
                <a:latin typeface="Inter" pitchFamily="34" charset="0"/>
                <a:ea typeface="Inter" pitchFamily="34" charset="-122"/>
                <a:cs typeface="Inter" pitchFamily="34" charset="-120"/>
              </a:rPr>
              <a:t>Traditional methods involve manual transistor sizing in LTspice. It's time-consuming and relies on expert intuition.</a:t>
            </a:r>
            <a:endParaRPr lang="en-US" sz="1511"/>
          </a:p>
        </p:txBody>
      </p:sp>
      <p:sp>
        <p:nvSpPr>
          <p:cNvPr id="10" name="Shape 7"/>
          <p:cNvSpPr/>
          <p:nvPr/>
        </p:nvSpPr>
        <p:spPr>
          <a:xfrm>
            <a:off x="6525215" y="5814640"/>
            <a:ext cx="686297" cy="22277"/>
          </a:xfrm>
          <a:prstGeom prst="roundRect">
            <a:avLst>
              <a:gd name="adj" fmla="val 132045"/>
            </a:avLst>
          </a:prstGeom>
          <a:solidFill>
            <a:srgbClr val="5C5C6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latin typeface="Constantia" panose="02030602050306030303" pitchFamily="18" charset="0"/>
            </a:endParaRPr>
          </a:p>
        </p:txBody>
      </p:sp>
      <p:sp>
        <p:nvSpPr>
          <p:cNvPr id="11" name="Shape 8"/>
          <p:cNvSpPr/>
          <p:nvPr/>
        </p:nvSpPr>
        <p:spPr>
          <a:xfrm>
            <a:off x="6106364" y="5605210"/>
            <a:ext cx="441133" cy="441133"/>
          </a:xfrm>
          <a:prstGeom prst="roundRect">
            <a:avLst>
              <a:gd name="adj" fmla="val 6668"/>
            </a:avLst>
          </a:prstGeom>
          <a:solidFill>
            <a:srgbClr val="43434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12" name="Text 9"/>
          <p:cNvSpPr/>
          <p:nvPr/>
        </p:nvSpPr>
        <p:spPr>
          <a:xfrm>
            <a:off x="6245827" y="5678657"/>
            <a:ext cx="162089" cy="29412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290"/>
              </a:lnSpc>
            </a:pPr>
            <a:r>
              <a:rPr lang="en-US" sz="2290">
                <a:solidFill>
                  <a:srgbClr val="C7CDD6"/>
                </a:solidFill>
                <a:latin typeface="Constantia" panose="02030602050306030303" pitchFamily="18" charset="0"/>
                <a:ea typeface="Instrument Sans Medium" pitchFamily="34" charset="-122"/>
                <a:cs typeface="Instrument Sans Medium" pitchFamily="34" charset="-120"/>
              </a:rPr>
              <a:t>2</a:t>
            </a:r>
            <a:endParaRPr lang="en-US" sz="2290">
              <a:latin typeface="Constantia" panose="02030602050306030303" pitchFamily="18" charset="0"/>
            </a:endParaRPr>
          </a:p>
        </p:txBody>
      </p:sp>
      <p:sp>
        <p:nvSpPr>
          <p:cNvPr id="13" name="Text 10"/>
          <p:cNvSpPr/>
          <p:nvPr/>
        </p:nvSpPr>
        <p:spPr>
          <a:xfrm>
            <a:off x="7405392" y="5580730"/>
            <a:ext cx="3558650" cy="30642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88"/>
              </a:lnSpc>
            </a:pPr>
            <a:r>
              <a:rPr lang="en-US" sz="1901" dirty="0">
                <a:solidFill>
                  <a:srgbClr val="C7CDD6"/>
                </a:solidFill>
                <a:latin typeface="Constantia" panose="02030602050306030303" pitchFamily="18" charset="0"/>
                <a:ea typeface="Instrument Sans Medium" pitchFamily="34" charset="-122"/>
                <a:cs typeface="Instrument Sans Medium" pitchFamily="34" charset="-120"/>
              </a:rPr>
              <a:t>Simulation-Based Optimization</a:t>
            </a:r>
            <a:endParaRPr lang="en-US" sz="1901" dirty="0">
              <a:latin typeface="Constantia" panose="02030602050306030303" pitchFamily="18" charset="0"/>
            </a:endParaRPr>
          </a:p>
        </p:txBody>
      </p:sp>
      <p:sp>
        <p:nvSpPr>
          <p:cNvPr id="14" name="Text 11"/>
          <p:cNvSpPr/>
          <p:nvPr/>
        </p:nvSpPr>
        <p:spPr>
          <a:xfrm>
            <a:off x="7405392" y="6004803"/>
            <a:ext cx="6165649" cy="627472"/>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35"/>
              </a:lnSpc>
            </a:pPr>
            <a:r>
              <a:rPr lang="en-US" sz="1511">
                <a:solidFill>
                  <a:srgbClr val="C7CDD6"/>
                </a:solidFill>
                <a:latin typeface="Inter" pitchFamily="34" charset="0"/>
                <a:ea typeface="Inter" pitchFamily="34" charset="-122"/>
                <a:cs typeface="Inter" pitchFamily="34" charset="-120"/>
              </a:rPr>
              <a:t>Using simulators to evaluate different circuit configurations. Can be slow and computationally expensive.</a:t>
            </a:r>
            <a:endParaRPr lang="en-US" sz="1511"/>
          </a:p>
        </p:txBody>
      </p:sp>
      <p:sp>
        <p:nvSpPr>
          <p:cNvPr id="15" name="Shape 12"/>
          <p:cNvSpPr/>
          <p:nvPr/>
        </p:nvSpPr>
        <p:spPr>
          <a:xfrm>
            <a:off x="6525215" y="7454441"/>
            <a:ext cx="686297" cy="22277"/>
          </a:xfrm>
          <a:prstGeom prst="roundRect">
            <a:avLst>
              <a:gd name="adj" fmla="val 132045"/>
            </a:avLst>
          </a:prstGeom>
          <a:solidFill>
            <a:srgbClr val="5C5C6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latin typeface="Constantia" panose="02030602050306030303" pitchFamily="18" charset="0"/>
            </a:endParaRPr>
          </a:p>
        </p:txBody>
      </p:sp>
      <p:sp>
        <p:nvSpPr>
          <p:cNvPr id="16" name="Shape 13"/>
          <p:cNvSpPr/>
          <p:nvPr/>
        </p:nvSpPr>
        <p:spPr>
          <a:xfrm>
            <a:off x="6106364" y="7245015"/>
            <a:ext cx="441133" cy="441133"/>
          </a:xfrm>
          <a:prstGeom prst="roundRect">
            <a:avLst>
              <a:gd name="adj" fmla="val 6668"/>
            </a:avLst>
          </a:prstGeom>
          <a:solidFill>
            <a:srgbClr val="43434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390"/>
          </a:p>
        </p:txBody>
      </p:sp>
      <p:sp>
        <p:nvSpPr>
          <p:cNvPr id="17" name="Text 14"/>
          <p:cNvSpPr/>
          <p:nvPr/>
        </p:nvSpPr>
        <p:spPr>
          <a:xfrm>
            <a:off x="6241995" y="7318460"/>
            <a:ext cx="169746" cy="29412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290"/>
              </a:lnSpc>
            </a:pPr>
            <a:r>
              <a:rPr lang="en-US" sz="2290">
                <a:solidFill>
                  <a:srgbClr val="C7CDD6"/>
                </a:solidFill>
                <a:latin typeface="Constantia" panose="02030602050306030303" pitchFamily="18" charset="0"/>
                <a:ea typeface="Instrument Sans Medium" pitchFamily="34" charset="-122"/>
                <a:cs typeface="Instrument Sans Medium" pitchFamily="34" charset="-120"/>
              </a:rPr>
              <a:t>3</a:t>
            </a:r>
            <a:endParaRPr lang="en-US" sz="2290">
              <a:latin typeface="Constantia" panose="02030602050306030303" pitchFamily="18" charset="0"/>
            </a:endParaRPr>
          </a:p>
        </p:txBody>
      </p:sp>
      <p:sp>
        <p:nvSpPr>
          <p:cNvPr id="18" name="Text 15"/>
          <p:cNvSpPr/>
          <p:nvPr/>
        </p:nvSpPr>
        <p:spPr>
          <a:xfrm>
            <a:off x="7405392" y="7220533"/>
            <a:ext cx="2643895" cy="30642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88"/>
              </a:lnSpc>
            </a:pPr>
            <a:r>
              <a:rPr lang="en-US" sz="1901" dirty="0">
                <a:solidFill>
                  <a:srgbClr val="C7CDD6"/>
                </a:solidFill>
                <a:latin typeface="Constantia" panose="02030602050306030303" pitchFamily="18" charset="0"/>
                <a:ea typeface="Instrument Sans Medium" pitchFamily="34" charset="-122"/>
                <a:cs typeface="Instrument Sans Medium" pitchFamily="34" charset="-120"/>
              </a:rPr>
              <a:t>AI-Driven Optimization</a:t>
            </a:r>
            <a:endParaRPr lang="en-US" sz="1901" dirty="0">
              <a:latin typeface="Constantia" panose="02030602050306030303" pitchFamily="18" charset="0"/>
            </a:endParaRPr>
          </a:p>
        </p:txBody>
      </p:sp>
      <p:sp>
        <p:nvSpPr>
          <p:cNvPr id="19" name="Text 16"/>
          <p:cNvSpPr/>
          <p:nvPr/>
        </p:nvSpPr>
        <p:spPr>
          <a:xfrm>
            <a:off x="7405392" y="7644604"/>
            <a:ext cx="6165649" cy="627472"/>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35"/>
              </a:lnSpc>
            </a:pPr>
            <a:r>
              <a:rPr lang="en-US" sz="1511">
                <a:solidFill>
                  <a:srgbClr val="C7CDD6"/>
                </a:solidFill>
                <a:latin typeface="Inter" pitchFamily="34" charset="0"/>
                <a:ea typeface="Inter" pitchFamily="34" charset="-122"/>
                <a:cs typeface="Inter" pitchFamily="34" charset="-120"/>
              </a:rPr>
              <a:t>AI algorithms automate the transistor sizing process. They efficiently balance trade-offs between PPA.</a:t>
            </a:r>
            <a:endParaRPr lang="en-US" sz="1511"/>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84764D98-91B0-6456-1EE0-E3EFC309F16B}"/>
              </a:ext>
            </a:extLst>
          </p:cNvPr>
          <p:cNvSpPr>
            <a:spLocks noChangeArrowheads="1"/>
          </p:cNvSpPr>
          <p:nvPr/>
        </p:nvSpPr>
        <p:spPr bwMode="auto">
          <a:xfrm>
            <a:off x="612458" y="5323840"/>
            <a:ext cx="12954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bg1"/>
                </a:solidFill>
                <a:effectLst/>
                <a:latin typeface="Arial" panose="020B0604020202020204" pitchFamily="34" charset="0"/>
              </a:rPr>
              <a:t>For this project, Random Forest regression models were effectively utilized to predict key performance metrics—power, delay, and area—for three distinct CMOS circuits: the CMOS inverter, CMOS NAND gate, and pseudo-NMOS NOR gate. The use of Random Forest enabled capturing complex nonlinear relationships between transistor widths and circuit characteristics with high accuracy. Comparative analysis across the circuits highlighted how device sizing impacts performance differently depending on the circuit topology. This approach demonstrated the potential of machine learning in accelerating VLSI design optimization by providing fast and reliable predictions. Overall, the integration of Random Forest models offers a robust framework for multi-objective optimization in advanced CMOS circuit design.</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 name="TextBox 2">
            <a:extLst>
              <a:ext uri="{FF2B5EF4-FFF2-40B4-BE49-F238E27FC236}">
                <a16:creationId xmlns:a16="http://schemas.microsoft.com/office/drawing/2014/main" id="{BC04C06F-F180-C636-37F9-AC27E68C9008}"/>
              </a:ext>
            </a:extLst>
          </p:cNvPr>
          <p:cNvSpPr txBox="1"/>
          <p:nvPr/>
        </p:nvSpPr>
        <p:spPr>
          <a:xfrm>
            <a:off x="2023269" y="4467410"/>
            <a:ext cx="2590800" cy="369332"/>
          </a:xfrm>
          <a:prstGeom prst="rect">
            <a:avLst/>
          </a:prstGeom>
          <a:noFill/>
        </p:spPr>
        <p:txBody>
          <a:bodyPr wrap="square">
            <a:spAutoFit/>
          </a:bodyPr>
          <a:lstStyle/>
          <a:p>
            <a:r>
              <a:rPr lang="en-US" dirty="0">
                <a:solidFill>
                  <a:srgbClr val="F2E782"/>
                </a:solidFill>
                <a:latin typeface="Prata" pitchFamily="34" charset="0"/>
              </a:rPr>
              <a:t>Area </a:t>
            </a:r>
            <a:r>
              <a:rPr lang="en-US" sz="1800" dirty="0">
                <a:solidFill>
                  <a:srgbClr val="F2E782"/>
                </a:solidFill>
                <a:latin typeface="Prata" pitchFamily="34" charset="0"/>
              </a:rPr>
              <a:t>vs power plot</a:t>
            </a:r>
            <a:endParaRPr lang="en-US" sz="1800" dirty="0"/>
          </a:p>
        </p:txBody>
      </p:sp>
      <p:sp>
        <p:nvSpPr>
          <p:cNvPr id="5" name="TextBox 4">
            <a:extLst>
              <a:ext uri="{FF2B5EF4-FFF2-40B4-BE49-F238E27FC236}">
                <a16:creationId xmlns:a16="http://schemas.microsoft.com/office/drawing/2014/main" id="{A8B7F360-9EA2-3B44-2F0B-A4CB52E35F0E}"/>
              </a:ext>
            </a:extLst>
          </p:cNvPr>
          <p:cNvSpPr txBox="1"/>
          <p:nvPr/>
        </p:nvSpPr>
        <p:spPr>
          <a:xfrm>
            <a:off x="6442869" y="4475030"/>
            <a:ext cx="2438400" cy="369332"/>
          </a:xfrm>
          <a:prstGeom prst="rect">
            <a:avLst/>
          </a:prstGeom>
          <a:noFill/>
        </p:spPr>
        <p:txBody>
          <a:bodyPr wrap="square">
            <a:spAutoFit/>
          </a:bodyPr>
          <a:lstStyle/>
          <a:p>
            <a:r>
              <a:rPr lang="en-US" dirty="0">
                <a:solidFill>
                  <a:srgbClr val="F2E782"/>
                </a:solidFill>
                <a:latin typeface="Prata" pitchFamily="34" charset="0"/>
              </a:rPr>
              <a:t>Delay vs Area </a:t>
            </a:r>
            <a:r>
              <a:rPr lang="en-US" sz="1800" dirty="0">
                <a:solidFill>
                  <a:srgbClr val="F2E782"/>
                </a:solidFill>
                <a:latin typeface="Prata" pitchFamily="34" charset="0"/>
              </a:rPr>
              <a:t> plot</a:t>
            </a:r>
            <a:endParaRPr lang="en-US" sz="1800" dirty="0"/>
          </a:p>
        </p:txBody>
      </p:sp>
      <p:sp>
        <p:nvSpPr>
          <p:cNvPr id="8" name="TextBox 7">
            <a:extLst>
              <a:ext uri="{FF2B5EF4-FFF2-40B4-BE49-F238E27FC236}">
                <a16:creationId xmlns:a16="http://schemas.microsoft.com/office/drawing/2014/main" id="{ED51CABA-63C9-8869-ABEC-4093169398FC}"/>
              </a:ext>
            </a:extLst>
          </p:cNvPr>
          <p:cNvSpPr txBox="1"/>
          <p:nvPr/>
        </p:nvSpPr>
        <p:spPr>
          <a:xfrm>
            <a:off x="10405269" y="4441560"/>
            <a:ext cx="2438400" cy="369332"/>
          </a:xfrm>
          <a:prstGeom prst="rect">
            <a:avLst/>
          </a:prstGeom>
          <a:noFill/>
        </p:spPr>
        <p:txBody>
          <a:bodyPr wrap="square">
            <a:spAutoFit/>
          </a:bodyPr>
          <a:lstStyle/>
          <a:p>
            <a:r>
              <a:rPr lang="en-US" dirty="0">
                <a:solidFill>
                  <a:srgbClr val="F2E782"/>
                </a:solidFill>
                <a:latin typeface="Prata" pitchFamily="34" charset="0"/>
              </a:rPr>
              <a:t>Delay</a:t>
            </a:r>
            <a:r>
              <a:rPr lang="en-US" sz="1800" dirty="0">
                <a:solidFill>
                  <a:srgbClr val="F2E782"/>
                </a:solidFill>
                <a:latin typeface="Prata" pitchFamily="34" charset="0"/>
              </a:rPr>
              <a:t> vs power plot</a:t>
            </a:r>
            <a:endParaRPr lang="en-US" sz="1800" dirty="0"/>
          </a:p>
        </p:txBody>
      </p:sp>
      <p:pic>
        <p:nvPicPr>
          <p:cNvPr id="10" name="Picture 9">
            <a:extLst>
              <a:ext uri="{FF2B5EF4-FFF2-40B4-BE49-F238E27FC236}">
                <a16:creationId xmlns:a16="http://schemas.microsoft.com/office/drawing/2014/main" id="{01785EC3-9FD2-E82B-C849-D870A20BC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869" y="469900"/>
            <a:ext cx="12192000" cy="3848100"/>
          </a:xfrm>
          <a:prstGeom prst="rect">
            <a:avLst/>
          </a:prstGeom>
        </p:spPr>
      </p:pic>
    </p:spTree>
    <p:extLst>
      <p:ext uri="{BB962C8B-B14F-4D97-AF65-F5344CB8AC3E}">
        <p14:creationId xmlns:p14="http://schemas.microsoft.com/office/powerpoint/2010/main" val="18219798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315744" y="1671845"/>
            <a:ext cx="13745392" cy="107926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5408"/>
              </a:lnSpc>
              <a:buNone/>
            </a:pPr>
            <a:r>
              <a:rPr lang="en-US" sz="4337">
                <a:solidFill>
                  <a:srgbClr val="F2E782"/>
                </a:solidFill>
                <a:latin typeface="Prata" pitchFamily="34" charset="0"/>
                <a:ea typeface="Prata" pitchFamily="34" charset="-122"/>
                <a:cs typeface="Prata" pitchFamily="34" charset="-120"/>
              </a:rPr>
              <a:t>Neural Networks in VLSI Optimization</a:t>
            </a:r>
            <a:endParaRPr lang="en-US" sz="4337"/>
          </a:p>
        </p:txBody>
      </p:sp>
      <p:sp>
        <p:nvSpPr>
          <p:cNvPr id="4" name="Text 1"/>
          <p:cNvSpPr/>
          <p:nvPr/>
        </p:nvSpPr>
        <p:spPr>
          <a:xfrm>
            <a:off x="315744" y="2608112"/>
            <a:ext cx="13745392" cy="1704441"/>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1949" dirty="0">
                <a:solidFill>
                  <a:srgbClr val="CFCBBF"/>
                </a:solidFill>
                <a:latin typeface="Raleway" pitchFamily="34" charset="0"/>
                <a:ea typeface="Raleway" pitchFamily="34" charset="-122"/>
                <a:cs typeface="Raleway" pitchFamily="34" charset="-120"/>
              </a:rPr>
              <a:t>This presentation explores the potential of neural networks to revolutionize the way we optimize VLSI circuits, focusing on their ability to improve performance, power consumption, and area utilization.</a:t>
            </a:r>
            <a:endParaRPr lang="en-US" sz="1949" dirty="0"/>
          </a:p>
        </p:txBody>
      </p:sp>
      <p:sp>
        <p:nvSpPr>
          <p:cNvPr id="7" name="Text 3"/>
          <p:cNvSpPr/>
          <p:nvPr/>
        </p:nvSpPr>
        <p:spPr>
          <a:xfrm>
            <a:off x="1237655" y="6664530"/>
            <a:ext cx="2649349" cy="386716"/>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3021"/>
              </a:lnSpc>
              <a:buNone/>
            </a:pPr>
            <a:endParaRPr lang="en-US" sz="2144"/>
          </a:p>
        </p:txBody>
      </p:sp>
      <p:sp>
        <p:nvSpPr>
          <p:cNvPr id="5" name="Text 0">
            <a:extLst>
              <a:ext uri="{FF2B5EF4-FFF2-40B4-BE49-F238E27FC236}">
                <a16:creationId xmlns:a16="http://schemas.microsoft.com/office/drawing/2014/main" id="{D39FE99B-EFD3-B24B-5B2E-104F6908D131}"/>
              </a:ext>
            </a:extLst>
          </p:cNvPr>
          <p:cNvSpPr/>
          <p:nvPr/>
        </p:nvSpPr>
        <p:spPr>
          <a:xfrm>
            <a:off x="503903" y="4475168"/>
            <a:ext cx="12710240" cy="1381412"/>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5408"/>
              </a:lnSpc>
              <a:buNone/>
            </a:pPr>
            <a:r>
              <a:rPr lang="en-US" sz="4337">
                <a:solidFill>
                  <a:srgbClr val="F2E782"/>
                </a:solidFill>
                <a:latin typeface="Prata" pitchFamily="34" charset="0"/>
                <a:ea typeface="Prata" pitchFamily="34" charset="-122"/>
                <a:cs typeface="Prata" pitchFamily="34" charset="-120"/>
              </a:rPr>
              <a:t>Introduction to Neural Networks in VLSI Optimization</a:t>
            </a:r>
            <a:endParaRPr lang="en-US" sz="4337"/>
          </a:p>
        </p:txBody>
      </p:sp>
      <p:sp>
        <p:nvSpPr>
          <p:cNvPr id="6" name="Text 1">
            <a:extLst>
              <a:ext uri="{FF2B5EF4-FFF2-40B4-BE49-F238E27FC236}">
                <a16:creationId xmlns:a16="http://schemas.microsoft.com/office/drawing/2014/main" id="{F9050ADF-D012-720E-B749-ECE69CEA7D65}"/>
              </a:ext>
            </a:extLst>
          </p:cNvPr>
          <p:cNvSpPr/>
          <p:nvPr/>
        </p:nvSpPr>
        <p:spPr>
          <a:xfrm>
            <a:off x="503903" y="6409098"/>
            <a:ext cx="3555400"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680"/>
              </a:lnSpc>
              <a:buNone/>
            </a:pPr>
            <a:r>
              <a:rPr lang="en-US" sz="2144">
                <a:solidFill>
                  <a:srgbClr val="F2E782"/>
                </a:solidFill>
                <a:latin typeface="Prata" pitchFamily="34" charset="0"/>
                <a:ea typeface="Prata" pitchFamily="34" charset="-122"/>
                <a:cs typeface="Prata" pitchFamily="34" charset="-120"/>
              </a:rPr>
              <a:t>What is a Neural Network?</a:t>
            </a:r>
            <a:endParaRPr lang="en-US" sz="2144"/>
          </a:p>
        </p:txBody>
      </p:sp>
      <p:sp>
        <p:nvSpPr>
          <p:cNvPr id="8" name="Text 2">
            <a:extLst>
              <a:ext uri="{FF2B5EF4-FFF2-40B4-BE49-F238E27FC236}">
                <a16:creationId xmlns:a16="http://schemas.microsoft.com/office/drawing/2014/main" id="{AF25570E-5E4C-B0A1-C710-EE5EFAE241DE}"/>
              </a:ext>
            </a:extLst>
          </p:cNvPr>
          <p:cNvSpPr/>
          <p:nvPr/>
        </p:nvSpPr>
        <p:spPr>
          <a:xfrm>
            <a:off x="503903" y="6975422"/>
            <a:ext cx="6085475" cy="1060947"/>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1705">
                <a:solidFill>
                  <a:srgbClr val="CFCBBF"/>
                </a:solidFill>
                <a:latin typeface="Raleway" pitchFamily="34" charset="0"/>
                <a:ea typeface="Raleway" pitchFamily="34" charset="-122"/>
                <a:cs typeface="Raleway" pitchFamily="34" charset="-120"/>
              </a:rPr>
              <a:t>A computational model inspired by the human brain, consisting of layers of neurons that learn patterns from data.</a:t>
            </a:r>
            <a:endParaRPr lang="en-US" sz="1705"/>
          </a:p>
        </p:txBody>
      </p:sp>
      <p:sp>
        <p:nvSpPr>
          <p:cNvPr id="9" name="Text 3">
            <a:extLst>
              <a:ext uri="{FF2B5EF4-FFF2-40B4-BE49-F238E27FC236}">
                <a16:creationId xmlns:a16="http://schemas.microsoft.com/office/drawing/2014/main" id="{FEC7E053-1127-305D-8EAC-51C50BF77B99}"/>
              </a:ext>
            </a:extLst>
          </p:cNvPr>
          <p:cNvSpPr/>
          <p:nvPr/>
        </p:nvSpPr>
        <p:spPr>
          <a:xfrm>
            <a:off x="7136094" y="6409098"/>
            <a:ext cx="4254576"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680"/>
              </a:lnSpc>
              <a:buNone/>
            </a:pPr>
            <a:r>
              <a:rPr lang="en-US" sz="2144">
                <a:solidFill>
                  <a:srgbClr val="F2E782"/>
                </a:solidFill>
                <a:latin typeface="Prata" pitchFamily="34" charset="0"/>
                <a:ea typeface="Prata" pitchFamily="34" charset="-122"/>
                <a:cs typeface="Prata" pitchFamily="34" charset="-120"/>
              </a:rPr>
              <a:t>Why Neural Networks for VLSI?</a:t>
            </a:r>
            <a:endParaRPr lang="en-US" sz="2144"/>
          </a:p>
        </p:txBody>
      </p:sp>
      <p:sp>
        <p:nvSpPr>
          <p:cNvPr id="10" name="Text 4">
            <a:extLst>
              <a:ext uri="{FF2B5EF4-FFF2-40B4-BE49-F238E27FC236}">
                <a16:creationId xmlns:a16="http://schemas.microsoft.com/office/drawing/2014/main" id="{61206E3F-CC6B-965A-583E-4CEF7B7205BB}"/>
              </a:ext>
            </a:extLst>
          </p:cNvPr>
          <p:cNvSpPr/>
          <p:nvPr/>
        </p:nvSpPr>
        <p:spPr>
          <a:xfrm>
            <a:off x="7136094" y="6975423"/>
            <a:ext cx="6085475" cy="1414595"/>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1705">
                <a:solidFill>
                  <a:srgbClr val="CFCBBF"/>
                </a:solidFill>
                <a:latin typeface="Raleway" pitchFamily="34" charset="0"/>
                <a:ea typeface="Raleway" pitchFamily="34" charset="-122"/>
                <a:cs typeface="Raleway" pitchFamily="34" charset="-120"/>
              </a:rPr>
              <a:t>Traditional transistor sizing and circuit optimization rely on trial and error. Neural networks automate and improve efficiency in Power, Performance, and Area (PPA) optimization.</a:t>
            </a:r>
            <a:endParaRPr lang="en-US" sz="1705"/>
          </a:p>
        </p:txBody>
      </p:sp>
      <p:pic>
        <p:nvPicPr>
          <p:cNvPr id="11" name="Picture 10">
            <a:extLst>
              <a:ext uri="{FF2B5EF4-FFF2-40B4-BE49-F238E27FC236}">
                <a16:creationId xmlns:a16="http://schemas.microsoft.com/office/drawing/2014/main" id="{D2DF5110-A2B8-3918-116E-6079097B7DB3}"/>
              </a:ext>
            </a:extLst>
          </p:cNvPr>
          <p:cNvPicPr>
            <a:picLocks noChangeAspect="1"/>
          </p:cNvPicPr>
          <p:nvPr/>
        </p:nvPicPr>
        <p:blipFill>
          <a:blip r:embed="rId3"/>
          <a:stretch>
            <a:fillRect/>
          </a:stretch>
        </p:blipFill>
        <p:spPr>
          <a:xfrm>
            <a:off x="12273699" y="10071659"/>
            <a:ext cx="1895740" cy="543001"/>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73549" y="2174187"/>
            <a:ext cx="7363739" cy="1243340"/>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873"/>
              </a:lnSpc>
              <a:buNone/>
            </a:pPr>
            <a:r>
              <a:rPr lang="en-US" sz="3898">
                <a:solidFill>
                  <a:srgbClr val="F2E782"/>
                </a:solidFill>
                <a:latin typeface="Prata" pitchFamily="34" charset="0"/>
                <a:ea typeface="Prata" pitchFamily="34" charset="-122"/>
                <a:cs typeface="Prata" pitchFamily="34" charset="-120"/>
              </a:rPr>
              <a:t>Benefits of Using </a:t>
            </a:r>
          </a:p>
          <a:p>
            <a:pPr marL="0" indent="0">
              <a:lnSpc>
                <a:spcPts val="4873"/>
              </a:lnSpc>
              <a:buNone/>
            </a:pPr>
            <a:r>
              <a:rPr lang="en-US" sz="3898">
                <a:solidFill>
                  <a:srgbClr val="F2E782"/>
                </a:solidFill>
                <a:latin typeface="Prata" pitchFamily="34" charset="0"/>
                <a:ea typeface="Prata" pitchFamily="34" charset="-122"/>
                <a:cs typeface="Prata" pitchFamily="34" charset="-120"/>
              </a:rPr>
              <a:t>Neural Networks</a:t>
            </a:r>
            <a:endParaRPr lang="en-US" sz="3898"/>
          </a:p>
        </p:txBody>
      </p:sp>
      <p:sp>
        <p:nvSpPr>
          <p:cNvPr id="5" name="Text 2"/>
          <p:cNvSpPr/>
          <p:nvPr/>
        </p:nvSpPr>
        <p:spPr>
          <a:xfrm>
            <a:off x="773549" y="3784171"/>
            <a:ext cx="2486681"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1949">
                <a:solidFill>
                  <a:srgbClr val="CFCBBF"/>
                </a:solidFill>
                <a:latin typeface="Prata" pitchFamily="34" charset="0"/>
                <a:ea typeface="Prata" pitchFamily="34" charset="-122"/>
                <a:cs typeface="Prata" pitchFamily="34" charset="-120"/>
              </a:rPr>
              <a:t>Pattern Recognition</a:t>
            </a:r>
            <a:endParaRPr lang="en-US" sz="1949"/>
          </a:p>
        </p:txBody>
      </p:sp>
      <p:sp>
        <p:nvSpPr>
          <p:cNvPr id="6" name="Text 3"/>
          <p:cNvSpPr/>
          <p:nvPr/>
        </p:nvSpPr>
        <p:spPr>
          <a:xfrm>
            <a:off x="773549" y="4214165"/>
            <a:ext cx="6717354" cy="31837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85"/>
              </a:lnSpc>
              <a:buNone/>
            </a:pPr>
            <a:r>
              <a:rPr lang="en-US" sz="1559">
                <a:solidFill>
                  <a:srgbClr val="CFCBBF"/>
                </a:solidFill>
                <a:latin typeface="Raleway" pitchFamily="34" charset="0"/>
                <a:ea typeface="Raleway" pitchFamily="34" charset="-122"/>
                <a:cs typeface="Raleway" pitchFamily="34" charset="-120"/>
              </a:rPr>
              <a:t>Learns from past circuit simulations to predict</a:t>
            </a:r>
          </a:p>
          <a:p>
            <a:pPr marL="0" indent="0">
              <a:lnSpc>
                <a:spcPts val="2485"/>
              </a:lnSpc>
              <a:buNone/>
            </a:pPr>
            <a:r>
              <a:rPr lang="en-US" sz="1559">
                <a:solidFill>
                  <a:srgbClr val="CFCBBF"/>
                </a:solidFill>
                <a:latin typeface="Raleway" pitchFamily="34" charset="0"/>
                <a:ea typeface="Raleway" pitchFamily="34" charset="-122"/>
                <a:cs typeface="Raleway" pitchFamily="34" charset="-120"/>
              </a:rPr>
              <a:t> optimal transistor sizes.</a:t>
            </a:r>
            <a:endParaRPr lang="en-US" sz="1559"/>
          </a:p>
        </p:txBody>
      </p:sp>
      <p:sp>
        <p:nvSpPr>
          <p:cNvPr id="8" name="Text 5"/>
          <p:cNvSpPr/>
          <p:nvPr/>
        </p:nvSpPr>
        <p:spPr>
          <a:xfrm>
            <a:off x="773549" y="4955110"/>
            <a:ext cx="3272180"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1949">
                <a:solidFill>
                  <a:srgbClr val="CFCBBF"/>
                </a:solidFill>
                <a:latin typeface="Prata" pitchFamily="34" charset="0"/>
                <a:ea typeface="Prata" pitchFamily="34" charset="-122"/>
                <a:cs typeface="Prata" pitchFamily="34" charset="-120"/>
              </a:rPr>
              <a:t>High Accuracy &amp; Efficiency</a:t>
            </a:r>
            <a:endParaRPr lang="en-US" sz="1949"/>
          </a:p>
        </p:txBody>
      </p:sp>
      <p:sp>
        <p:nvSpPr>
          <p:cNvPr id="9" name="Text 6"/>
          <p:cNvSpPr/>
          <p:nvPr/>
        </p:nvSpPr>
        <p:spPr>
          <a:xfrm>
            <a:off x="773549" y="5385104"/>
            <a:ext cx="6717354" cy="31837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85"/>
              </a:lnSpc>
              <a:buNone/>
            </a:pPr>
            <a:r>
              <a:rPr lang="en-US" sz="1559">
                <a:solidFill>
                  <a:srgbClr val="CFCBBF"/>
                </a:solidFill>
                <a:latin typeface="Raleway" pitchFamily="34" charset="0"/>
                <a:ea typeface="Raleway" pitchFamily="34" charset="-122"/>
                <a:cs typeface="Raleway" pitchFamily="34" charset="-120"/>
              </a:rPr>
              <a:t>Reduces design time compared to manual tuning.</a:t>
            </a:r>
            <a:endParaRPr lang="en-US" sz="1559"/>
          </a:p>
        </p:txBody>
      </p:sp>
      <p:sp>
        <p:nvSpPr>
          <p:cNvPr id="11" name="Text 8"/>
          <p:cNvSpPr/>
          <p:nvPr/>
        </p:nvSpPr>
        <p:spPr>
          <a:xfrm>
            <a:off x="773549" y="6126050"/>
            <a:ext cx="3233427"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1949">
                <a:solidFill>
                  <a:srgbClr val="CFCBBF"/>
                </a:solidFill>
                <a:latin typeface="Prata" pitchFamily="34" charset="0"/>
                <a:ea typeface="Prata" pitchFamily="34" charset="-122"/>
                <a:cs typeface="Prata" pitchFamily="34" charset="-120"/>
              </a:rPr>
              <a:t>Nonlinear Problem Solving</a:t>
            </a:r>
            <a:endParaRPr lang="en-US" sz="1949"/>
          </a:p>
        </p:txBody>
      </p:sp>
      <p:sp>
        <p:nvSpPr>
          <p:cNvPr id="12" name="Text 9"/>
          <p:cNvSpPr/>
          <p:nvPr/>
        </p:nvSpPr>
        <p:spPr>
          <a:xfrm>
            <a:off x="773549" y="6556043"/>
            <a:ext cx="6717354" cy="636754"/>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85"/>
              </a:lnSpc>
              <a:buNone/>
            </a:pPr>
            <a:r>
              <a:rPr lang="en-US" sz="1559">
                <a:solidFill>
                  <a:srgbClr val="CFCBBF"/>
                </a:solidFill>
                <a:latin typeface="Raleway" pitchFamily="34" charset="0"/>
                <a:ea typeface="Raleway" pitchFamily="34" charset="-122"/>
                <a:cs typeface="Raleway" pitchFamily="34" charset="-120"/>
              </a:rPr>
              <a:t>Captures complex relationships between power, delay, </a:t>
            </a:r>
          </a:p>
          <a:p>
            <a:pPr marL="0" indent="0">
              <a:lnSpc>
                <a:spcPts val="2485"/>
              </a:lnSpc>
              <a:buNone/>
            </a:pPr>
            <a:r>
              <a:rPr lang="en-US" sz="1559">
                <a:solidFill>
                  <a:srgbClr val="CFCBBF"/>
                </a:solidFill>
                <a:latin typeface="Raleway" pitchFamily="34" charset="0"/>
                <a:ea typeface="Raleway" pitchFamily="34" charset="-122"/>
                <a:cs typeface="Raleway" pitchFamily="34" charset="-120"/>
              </a:rPr>
              <a:t>and area in CMOS circuits.</a:t>
            </a:r>
            <a:endParaRPr lang="en-US" sz="1559"/>
          </a:p>
        </p:txBody>
      </p:sp>
      <p:sp>
        <p:nvSpPr>
          <p:cNvPr id="14" name="Text 11"/>
          <p:cNvSpPr/>
          <p:nvPr/>
        </p:nvSpPr>
        <p:spPr>
          <a:xfrm>
            <a:off x="773549" y="7615366"/>
            <a:ext cx="2486681"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1949">
                <a:solidFill>
                  <a:srgbClr val="CFCBBF"/>
                </a:solidFill>
                <a:latin typeface="Prata" pitchFamily="34" charset="0"/>
                <a:ea typeface="Prata" pitchFamily="34" charset="-122"/>
                <a:cs typeface="Prata" pitchFamily="34" charset="-120"/>
              </a:rPr>
              <a:t>Scalability</a:t>
            </a:r>
            <a:endParaRPr lang="en-US" sz="1949"/>
          </a:p>
        </p:txBody>
      </p:sp>
      <p:sp>
        <p:nvSpPr>
          <p:cNvPr id="15" name="Text 12"/>
          <p:cNvSpPr/>
          <p:nvPr/>
        </p:nvSpPr>
        <p:spPr>
          <a:xfrm>
            <a:off x="773549" y="8045360"/>
            <a:ext cx="6717354" cy="31837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85"/>
              </a:lnSpc>
              <a:buNone/>
            </a:pPr>
            <a:r>
              <a:rPr lang="en-US" sz="1559">
                <a:solidFill>
                  <a:srgbClr val="CFCBBF"/>
                </a:solidFill>
                <a:latin typeface="Raleway" pitchFamily="34" charset="0"/>
                <a:ea typeface="Raleway" pitchFamily="34" charset="-122"/>
                <a:cs typeface="Raleway" pitchFamily="34" charset="-120"/>
              </a:rPr>
              <a:t>Can handle large datasets and multiple circuit configurations.</a:t>
            </a:r>
            <a:endParaRPr lang="en-US" sz="1559"/>
          </a:p>
        </p:txBody>
      </p:sp>
      <p:sp>
        <p:nvSpPr>
          <p:cNvPr id="16" name="Text 0">
            <a:extLst>
              <a:ext uri="{FF2B5EF4-FFF2-40B4-BE49-F238E27FC236}">
                <a16:creationId xmlns:a16="http://schemas.microsoft.com/office/drawing/2014/main" id="{FFA8C5B6-73E5-0B0E-C431-4D69DB07A901}"/>
              </a:ext>
            </a:extLst>
          </p:cNvPr>
          <p:cNvSpPr/>
          <p:nvPr/>
        </p:nvSpPr>
        <p:spPr>
          <a:xfrm>
            <a:off x="6120050" y="2173374"/>
            <a:ext cx="7363739" cy="1312492"/>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5165"/>
              </a:lnSpc>
              <a:buNone/>
            </a:pPr>
            <a:r>
              <a:rPr lang="en-US" sz="4093">
                <a:solidFill>
                  <a:srgbClr val="F2E782"/>
                </a:solidFill>
                <a:latin typeface="Prata" pitchFamily="34" charset="0"/>
                <a:ea typeface="Prata" pitchFamily="34" charset="-122"/>
                <a:cs typeface="Prata" pitchFamily="34" charset="-120"/>
              </a:rPr>
              <a:t>Neural Network Architecture for VLSI Optimization</a:t>
            </a:r>
            <a:endParaRPr lang="en-US" sz="4093"/>
          </a:p>
        </p:txBody>
      </p:sp>
      <p:sp>
        <p:nvSpPr>
          <p:cNvPr id="18" name="Text 2">
            <a:extLst>
              <a:ext uri="{FF2B5EF4-FFF2-40B4-BE49-F238E27FC236}">
                <a16:creationId xmlns:a16="http://schemas.microsoft.com/office/drawing/2014/main" id="{AFCA28B1-89AE-10A4-24F5-86130E79EA90}"/>
              </a:ext>
            </a:extLst>
          </p:cNvPr>
          <p:cNvSpPr/>
          <p:nvPr/>
        </p:nvSpPr>
        <p:spPr>
          <a:xfrm>
            <a:off x="6592395" y="3800763"/>
            <a:ext cx="2624868" cy="32800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582"/>
              </a:lnSpc>
              <a:buNone/>
            </a:pPr>
            <a:r>
              <a:rPr lang="en-US" sz="2046">
                <a:solidFill>
                  <a:srgbClr val="CFCBBF"/>
                </a:solidFill>
                <a:latin typeface="Prata" pitchFamily="34" charset="0"/>
                <a:ea typeface="Prata" pitchFamily="34" charset="-122"/>
                <a:cs typeface="Prata" pitchFamily="34" charset="-120"/>
              </a:rPr>
              <a:t>Input Layer</a:t>
            </a:r>
            <a:endParaRPr lang="en-US" sz="2046"/>
          </a:p>
        </p:txBody>
      </p:sp>
      <p:sp>
        <p:nvSpPr>
          <p:cNvPr id="19" name="Text 3">
            <a:extLst>
              <a:ext uri="{FF2B5EF4-FFF2-40B4-BE49-F238E27FC236}">
                <a16:creationId xmlns:a16="http://schemas.microsoft.com/office/drawing/2014/main" id="{E3EE21D2-7667-30DC-9487-4FCB97A4D275}"/>
              </a:ext>
            </a:extLst>
          </p:cNvPr>
          <p:cNvSpPr/>
          <p:nvPr/>
        </p:nvSpPr>
        <p:spPr>
          <a:xfrm>
            <a:off x="6592393" y="4254658"/>
            <a:ext cx="6891395" cy="336013"/>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31"/>
              </a:lnSpc>
              <a:buNone/>
            </a:pPr>
            <a:r>
              <a:rPr lang="en-US" sz="1608">
                <a:solidFill>
                  <a:srgbClr val="CFCBBF"/>
                </a:solidFill>
                <a:latin typeface="Raleway" pitchFamily="34" charset="0"/>
                <a:ea typeface="Raleway" pitchFamily="34" charset="-122"/>
                <a:cs typeface="Raleway" pitchFamily="34" charset="-120"/>
              </a:rPr>
              <a:t>Features: NMOS Width, PMOS Width, VDD, etc.</a:t>
            </a:r>
            <a:endParaRPr lang="en-US" sz="1608"/>
          </a:p>
        </p:txBody>
      </p:sp>
      <p:sp>
        <p:nvSpPr>
          <p:cNvPr id="21" name="Text 5">
            <a:extLst>
              <a:ext uri="{FF2B5EF4-FFF2-40B4-BE49-F238E27FC236}">
                <a16:creationId xmlns:a16="http://schemas.microsoft.com/office/drawing/2014/main" id="{BB643A78-7756-57FE-1410-ED05404E277E}"/>
              </a:ext>
            </a:extLst>
          </p:cNvPr>
          <p:cNvSpPr/>
          <p:nvPr/>
        </p:nvSpPr>
        <p:spPr>
          <a:xfrm>
            <a:off x="6907290" y="4800562"/>
            <a:ext cx="2624868" cy="32800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582"/>
              </a:lnSpc>
              <a:buNone/>
            </a:pPr>
            <a:r>
              <a:rPr lang="en-US" sz="2046">
                <a:solidFill>
                  <a:srgbClr val="CFCBBF"/>
                </a:solidFill>
                <a:latin typeface="Prata" pitchFamily="34" charset="0"/>
                <a:ea typeface="Prata" pitchFamily="34" charset="-122"/>
                <a:cs typeface="Prata" pitchFamily="34" charset="-120"/>
              </a:rPr>
              <a:t>Hidden Layers</a:t>
            </a:r>
            <a:endParaRPr lang="en-US" sz="2046"/>
          </a:p>
        </p:txBody>
      </p:sp>
      <p:sp>
        <p:nvSpPr>
          <p:cNvPr id="22" name="Text 6">
            <a:extLst>
              <a:ext uri="{FF2B5EF4-FFF2-40B4-BE49-F238E27FC236}">
                <a16:creationId xmlns:a16="http://schemas.microsoft.com/office/drawing/2014/main" id="{D476E61E-660B-88CB-308A-3FCF09F214CA}"/>
              </a:ext>
            </a:extLst>
          </p:cNvPr>
          <p:cNvSpPr/>
          <p:nvPr/>
        </p:nvSpPr>
        <p:spPr>
          <a:xfrm>
            <a:off x="6907289" y="5254458"/>
            <a:ext cx="6576499" cy="336013"/>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31"/>
              </a:lnSpc>
              <a:buNone/>
            </a:pPr>
            <a:r>
              <a:rPr lang="en-US" sz="1608">
                <a:solidFill>
                  <a:srgbClr val="CFCBBF"/>
                </a:solidFill>
                <a:latin typeface="Raleway" pitchFamily="34" charset="0"/>
                <a:ea typeface="Raleway" pitchFamily="34" charset="-122"/>
                <a:cs typeface="Raleway" pitchFamily="34" charset="-120"/>
              </a:rPr>
              <a:t>Extracts important relationships between transistor parameters.</a:t>
            </a:r>
            <a:endParaRPr lang="en-US" sz="1608"/>
          </a:p>
        </p:txBody>
      </p:sp>
      <p:sp>
        <p:nvSpPr>
          <p:cNvPr id="24" name="Text 8">
            <a:extLst>
              <a:ext uri="{FF2B5EF4-FFF2-40B4-BE49-F238E27FC236}">
                <a16:creationId xmlns:a16="http://schemas.microsoft.com/office/drawing/2014/main" id="{1D7687E5-93BA-90C9-8740-5ABEC5CEE6B3}"/>
              </a:ext>
            </a:extLst>
          </p:cNvPr>
          <p:cNvSpPr/>
          <p:nvPr/>
        </p:nvSpPr>
        <p:spPr>
          <a:xfrm>
            <a:off x="7222302" y="5800363"/>
            <a:ext cx="2624868" cy="32800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582"/>
              </a:lnSpc>
              <a:buNone/>
            </a:pPr>
            <a:r>
              <a:rPr lang="en-US" sz="2046">
                <a:solidFill>
                  <a:srgbClr val="CFCBBF"/>
                </a:solidFill>
                <a:latin typeface="Prata" pitchFamily="34" charset="0"/>
                <a:ea typeface="Prata" pitchFamily="34" charset="-122"/>
                <a:cs typeface="Prata" pitchFamily="34" charset="-120"/>
              </a:rPr>
              <a:t>Output Layer</a:t>
            </a:r>
            <a:endParaRPr lang="en-US" sz="2046"/>
          </a:p>
        </p:txBody>
      </p:sp>
      <p:sp>
        <p:nvSpPr>
          <p:cNvPr id="25" name="Text 9">
            <a:extLst>
              <a:ext uri="{FF2B5EF4-FFF2-40B4-BE49-F238E27FC236}">
                <a16:creationId xmlns:a16="http://schemas.microsoft.com/office/drawing/2014/main" id="{E3F87B33-0B4B-2110-9137-7D762789C79D}"/>
              </a:ext>
            </a:extLst>
          </p:cNvPr>
          <p:cNvSpPr/>
          <p:nvPr/>
        </p:nvSpPr>
        <p:spPr>
          <a:xfrm>
            <a:off x="7222301" y="6254259"/>
            <a:ext cx="6261487" cy="336013"/>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31"/>
              </a:lnSpc>
              <a:buNone/>
            </a:pPr>
            <a:r>
              <a:rPr lang="en-US" sz="1608">
                <a:solidFill>
                  <a:srgbClr val="CFCBBF"/>
                </a:solidFill>
                <a:latin typeface="Raleway" pitchFamily="34" charset="0"/>
                <a:ea typeface="Raleway" pitchFamily="34" charset="-122"/>
                <a:cs typeface="Raleway" pitchFamily="34" charset="-120"/>
              </a:rPr>
              <a:t>Predicts Power, Delay, and Area (PPA metrics).</a:t>
            </a:r>
            <a:endParaRPr lang="en-US" sz="1608"/>
          </a:p>
        </p:txBody>
      </p:sp>
      <p:sp>
        <p:nvSpPr>
          <p:cNvPr id="27" name="Text 11">
            <a:extLst>
              <a:ext uri="{FF2B5EF4-FFF2-40B4-BE49-F238E27FC236}">
                <a16:creationId xmlns:a16="http://schemas.microsoft.com/office/drawing/2014/main" id="{79FF65F2-DFC8-669C-B0BD-618C89484688}"/>
              </a:ext>
            </a:extLst>
          </p:cNvPr>
          <p:cNvSpPr/>
          <p:nvPr/>
        </p:nvSpPr>
        <p:spPr>
          <a:xfrm>
            <a:off x="7537314" y="6800163"/>
            <a:ext cx="2624868" cy="32800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582"/>
              </a:lnSpc>
              <a:buNone/>
            </a:pPr>
            <a:r>
              <a:rPr lang="en-US" sz="2046">
                <a:solidFill>
                  <a:srgbClr val="CFCBBF"/>
                </a:solidFill>
                <a:latin typeface="Prata" pitchFamily="34" charset="0"/>
                <a:ea typeface="Prata" pitchFamily="34" charset="-122"/>
                <a:cs typeface="Prata" pitchFamily="34" charset="-120"/>
              </a:rPr>
              <a:t>Training Process</a:t>
            </a:r>
            <a:endParaRPr lang="en-US" sz="2046"/>
          </a:p>
        </p:txBody>
      </p:sp>
      <p:sp>
        <p:nvSpPr>
          <p:cNvPr id="28" name="Text 12">
            <a:extLst>
              <a:ext uri="{FF2B5EF4-FFF2-40B4-BE49-F238E27FC236}">
                <a16:creationId xmlns:a16="http://schemas.microsoft.com/office/drawing/2014/main" id="{E6DF763F-B1B4-0DB2-703F-AE06E8238354}"/>
              </a:ext>
            </a:extLst>
          </p:cNvPr>
          <p:cNvSpPr/>
          <p:nvPr/>
        </p:nvSpPr>
        <p:spPr>
          <a:xfrm>
            <a:off x="7537314" y="7254060"/>
            <a:ext cx="5946475" cy="672026"/>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31"/>
              </a:lnSpc>
              <a:buNone/>
            </a:pPr>
            <a:r>
              <a:rPr lang="en-US" sz="1608">
                <a:solidFill>
                  <a:srgbClr val="CFCBBF"/>
                </a:solidFill>
                <a:latin typeface="Raleway" pitchFamily="34" charset="0"/>
                <a:ea typeface="Raleway" pitchFamily="34" charset="-122"/>
                <a:cs typeface="Raleway" pitchFamily="34" charset="-120"/>
              </a:rPr>
              <a:t>Uses data from LTspice simulations to refine model predictions.</a:t>
            </a:r>
            <a:endParaRPr lang="en-US" sz="1608"/>
          </a:p>
        </p:txBody>
      </p:sp>
      <p:pic>
        <p:nvPicPr>
          <p:cNvPr id="4" name="Picture 3">
            <a:extLst>
              <a:ext uri="{FF2B5EF4-FFF2-40B4-BE49-F238E27FC236}">
                <a16:creationId xmlns:a16="http://schemas.microsoft.com/office/drawing/2014/main" id="{EC5766B9-68BA-5FA1-FCD5-F3CBD2718C3E}"/>
              </a:ext>
            </a:extLst>
          </p:cNvPr>
          <p:cNvPicPr>
            <a:picLocks noChangeAspect="1"/>
          </p:cNvPicPr>
          <p:nvPr/>
        </p:nvPicPr>
        <p:blipFill>
          <a:blip r:embed="rId3"/>
          <a:stretch>
            <a:fillRect/>
          </a:stretch>
        </p:blipFill>
        <p:spPr>
          <a:xfrm>
            <a:off x="12361598" y="10086965"/>
            <a:ext cx="1895740" cy="543001"/>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496103" y="1997700"/>
            <a:ext cx="7363739" cy="1174189"/>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580"/>
              </a:lnSpc>
              <a:buNone/>
            </a:pPr>
            <a:r>
              <a:rPr lang="en-US" sz="3654">
                <a:solidFill>
                  <a:srgbClr val="F2E782"/>
                </a:solidFill>
                <a:latin typeface="Prata" pitchFamily="34" charset="0"/>
                <a:ea typeface="Prata" pitchFamily="34" charset="-122"/>
                <a:cs typeface="Prata" pitchFamily="34" charset="-120"/>
              </a:rPr>
              <a:t>Comparison with Other ML Techniques</a:t>
            </a:r>
            <a:endParaRPr lang="en-US" sz="3654"/>
          </a:p>
        </p:txBody>
      </p:sp>
      <p:sp>
        <p:nvSpPr>
          <p:cNvPr id="4" name="Shape 1"/>
          <p:cNvSpPr/>
          <p:nvPr/>
        </p:nvSpPr>
        <p:spPr>
          <a:xfrm>
            <a:off x="6496103" y="3453716"/>
            <a:ext cx="7363739" cy="4882164"/>
          </a:xfrm>
          <a:prstGeom prst="roundRect">
            <a:avLst>
              <a:gd name="adj" fmla="val 577"/>
            </a:avLst>
          </a:prstGeom>
          <a:noFill/>
          <a:ln w="7620">
            <a:solidFill>
              <a:srgbClr val="FFFFFF">
                <a:alpha val="24000"/>
              </a:srgbClr>
            </a:solidFill>
            <a:prstDash val="solid"/>
          </a:ln>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5" name="Shape 2"/>
          <p:cNvSpPr/>
          <p:nvPr/>
        </p:nvSpPr>
        <p:spPr>
          <a:xfrm>
            <a:off x="6503530" y="3461142"/>
            <a:ext cx="7348887" cy="1141701"/>
          </a:xfrm>
          <a:prstGeom prst="rect">
            <a:avLst/>
          </a:prstGeom>
          <a:solidFill>
            <a:srgbClr val="FFFFFF">
              <a:alpha val="4000"/>
            </a:srgbClr>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6" name="Text 3"/>
          <p:cNvSpPr/>
          <p:nvPr/>
        </p:nvSpPr>
        <p:spPr>
          <a:xfrm>
            <a:off x="6691609" y="3581230"/>
            <a:ext cx="1457757" cy="60101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Linear Regression</a:t>
            </a:r>
            <a:endParaRPr lang="en-US" sz="1462"/>
          </a:p>
        </p:txBody>
      </p:sp>
      <p:sp>
        <p:nvSpPr>
          <p:cNvPr id="7" name="Text 4"/>
          <p:cNvSpPr/>
          <p:nvPr/>
        </p:nvSpPr>
        <p:spPr>
          <a:xfrm>
            <a:off x="8532485" y="3581230"/>
            <a:ext cx="1454044" cy="3005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Low</a:t>
            </a:r>
            <a:endParaRPr lang="en-US" sz="1462"/>
          </a:p>
        </p:txBody>
      </p:sp>
      <p:sp>
        <p:nvSpPr>
          <p:cNvPr id="8" name="Text 5"/>
          <p:cNvSpPr/>
          <p:nvPr/>
        </p:nvSpPr>
        <p:spPr>
          <a:xfrm>
            <a:off x="10369648" y="3581230"/>
            <a:ext cx="1454044" cy="3005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Low</a:t>
            </a:r>
            <a:endParaRPr lang="en-US" sz="1462"/>
          </a:p>
        </p:txBody>
      </p:sp>
      <p:sp>
        <p:nvSpPr>
          <p:cNvPr id="9" name="Text 6"/>
          <p:cNvSpPr/>
          <p:nvPr/>
        </p:nvSpPr>
        <p:spPr>
          <a:xfrm>
            <a:off x="12206813" y="3581230"/>
            <a:ext cx="1457757" cy="901526"/>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Cannot capture nonlinear circuit behaviors</a:t>
            </a:r>
            <a:endParaRPr lang="en-US" sz="1462"/>
          </a:p>
        </p:txBody>
      </p:sp>
      <p:sp>
        <p:nvSpPr>
          <p:cNvPr id="10" name="Shape 7"/>
          <p:cNvSpPr/>
          <p:nvPr/>
        </p:nvSpPr>
        <p:spPr>
          <a:xfrm>
            <a:off x="6503530" y="4602843"/>
            <a:ext cx="7348887" cy="841192"/>
          </a:xfrm>
          <a:prstGeom prst="rect">
            <a:avLst/>
          </a:prstGeom>
          <a:solidFill>
            <a:srgbClr val="000000">
              <a:alpha val="4000"/>
            </a:srgbClr>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11" name="Text 8"/>
          <p:cNvSpPr/>
          <p:nvPr/>
        </p:nvSpPr>
        <p:spPr>
          <a:xfrm>
            <a:off x="6691609" y="4722930"/>
            <a:ext cx="1457757" cy="3005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Random Forest</a:t>
            </a:r>
            <a:endParaRPr lang="en-US" sz="1462"/>
          </a:p>
        </p:txBody>
      </p:sp>
      <p:sp>
        <p:nvSpPr>
          <p:cNvPr id="12" name="Text 9"/>
          <p:cNvSpPr/>
          <p:nvPr/>
        </p:nvSpPr>
        <p:spPr>
          <a:xfrm>
            <a:off x="8532485" y="4722930"/>
            <a:ext cx="1454044" cy="3005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Medium</a:t>
            </a:r>
            <a:endParaRPr lang="en-US" sz="1462"/>
          </a:p>
        </p:txBody>
      </p:sp>
      <p:sp>
        <p:nvSpPr>
          <p:cNvPr id="13" name="Text 10"/>
          <p:cNvSpPr/>
          <p:nvPr/>
        </p:nvSpPr>
        <p:spPr>
          <a:xfrm>
            <a:off x="10369648" y="4722930"/>
            <a:ext cx="1454044" cy="3005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Medium</a:t>
            </a:r>
            <a:endParaRPr lang="en-US" sz="1462"/>
          </a:p>
        </p:txBody>
      </p:sp>
      <p:sp>
        <p:nvSpPr>
          <p:cNvPr id="14" name="Text 11"/>
          <p:cNvSpPr/>
          <p:nvPr/>
        </p:nvSpPr>
        <p:spPr>
          <a:xfrm>
            <a:off x="12206813" y="4722930"/>
            <a:ext cx="1457757" cy="60101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Requires feature engineering</a:t>
            </a:r>
            <a:endParaRPr lang="en-US" sz="1462"/>
          </a:p>
        </p:txBody>
      </p:sp>
      <p:sp>
        <p:nvSpPr>
          <p:cNvPr id="15" name="Shape 12"/>
          <p:cNvSpPr/>
          <p:nvPr/>
        </p:nvSpPr>
        <p:spPr>
          <a:xfrm>
            <a:off x="6503530" y="5444035"/>
            <a:ext cx="7348887" cy="1442210"/>
          </a:xfrm>
          <a:prstGeom prst="rect">
            <a:avLst/>
          </a:prstGeom>
          <a:solidFill>
            <a:srgbClr val="FFFFFF">
              <a:alpha val="4000"/>
            </a:srgbClr>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16" name="Text 13"/>
          <p:cNvSpPr/>
          <p:nvPr/>
        </p:nvSpPr>
        <p:spPr>
          <a:xfrm>
            <a:off x="6691609" y="5564123"/>
            <a:ext cx="1457757" cy="60101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Support Vector Machine (SVM)</a:t>
            </a:r>
            <a:endParaRPr lang="en-US" sz="1462"/>
          </a:p>
        </p:txBody>
      </p:sp>
      <p:sp>
        <p:nvSpPr>
          <p:cNvPr id="17" name="Text 14"/>
          <p:cNvSpPr/>
          <p:nvPr/>
        </p:nvSpPr>
        <p:spPr>
          <a:xfrm>
            <a:off x="8532485" y="5564123"/>
            <a:ext cx="1454044" cy="3005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Medium</a:t>
            </a:r>
            <a:endParaRPr lang="en-US" sz="1462"/>
          </a:p>
        </p:txBody>
      </p:sp>
      <p:sp>
        <p:nvSpPr>
          <p:cNvPr id="18" name="Text 15"/>
          <p:cNvSpPr/>
          <p:nvPr/>
        </p:nvSpPr>
        <p:spPr>
          <a:xfrm>
            <a:off x="10369648" y="5564123"/>
            <a:ext cx="1454044" cy="3005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High</a:t>
            </a:r>
            <a:endParaRPr lang="en-US" sz="1462"/>
          </a:p>
        </p:txBody>
      </p:sp>
      <p:sp>
        <p:nvSpPr>
          <p:cNvPr id="19" name="Text 16"/>
          <p:cNvSpPr/>
          <p:nvPr/>
        </p:nvSpPr>
        <p:spPr>
          <a:xfrm>
            <a:off x="12206813" y="5564123"/>
            <a:ext cx="1457757" cy="1202034"/>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Good for classification, but complex for regression</a:t>
            </a:r>
            <a:endParaRPr lang="en-US" sz="1462"/>
          </a:p>
        </p:txBody>
      </p:sp>
      <p:sp>
        <p:nvSpPr>
          <p:cNvPr id="20" name="Shape 17"/>
          <p:cNvSpPr/>
          <p:nvPr/>
        </p:nvSpPr>
        <p:spPr>
          <a:xfrm>
            <a:off x="6503530" y="8208367"/>
            <a:ext cx="7348887" cy="120088"/>
          </a:xfrm>
          <a:prstGeom prst="rect">
            <a:avLst/>
          </a:prstGeom>
          <a:solidFill>
            <a:srgbClr val="000000">
              <a:alpha val="4000"/>
            </a:srgbClr>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21" name="Text 18"/>
          <p:cNvSpPr/>
          <p:nvPr/>
        </p:nvSpPr>
        <p:spPr>
          <a:xfrm>
            <a:off x="6691609" y="7006333"/>
            <a:ext cx="1457757" cy="60101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Neural Networks</a:t>
            </a:r>
            <a:endParaRPr lang="en-US" sz="1462"/>
          </a:p>
        </p:txBody>
      </p:sp>
      <p:sp>
        <p:nvSpPr>
          <p:cNvPr id="22" name="Text 19"/>
          <p:cNvSpPr/>
          <p:nvPr/>
        </p:nvSpPr>
        <p:spPr>
          <a:xfrm>
            <a:off x="8532485" y="7006333"/>
            <a:ext cx="1454044" cy="3005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High</a:t>
            </a:r>
            <a:endParaRPr lang="en-US" sz="1462"/>
          </a:p>
        </p:txBody>
      </p:sp>
      <p:sp>
        <p:nvSpPr>
          <p:cNvPr id="23" name="Text 20"/>
          <p:cNvSpPr/>
          <p:nvPr/>
        </p:nvSpPr>
        <p:spPr>
          <a:xfrm>
            <a:off x="10369648" y="7006333"/>
            <a:ext cx="1454044" cy="3005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Medium-High</a:t>
            </a:r>
            <a:endParaRPr lang="en-US" sz="1462"/>
          </a:p>
        </p:txBody>
      </p:sp>
      <p:sp>
        <p:nvSpPr>
          <p:cNvPr id="24" name="Text 21"/>
          <p:cNvSpPr/>
          <p:nvPr/>
        </p:nvSpPr>
        <p:spPr>
          <a:xfrm>
            <a:off x="12206813" y="7006333"/>
            <a:ext cx="1457757" cy="1202034"/>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a:solidFill>
                  <a:srgbClr val="CFCBBF"/>
                </a:solidFill>
                <a:latin typeface="Raleway" pitchFamily="34" charset="0"/>
                <a:ea typeface="Raleway" pitchFamily="34" charset="-122"/>
                <a:cs typeface="Raleway" pitchFamily="34" charset="-120"/>
              </a:rPr>
              <a:t>Best for learning nonlinear power-delay-area trade-offs</a:t>
            </a:r>
            <a:endParaRPr lang="en-US" sz="1462"/>
          </a:p>
        </p:txBody>
      </p:sp>
      <p:pic>
        <p:nvPicPr>
          <p:cNvPr id="38" name="Image 0" descr="preencoded.png">
            <a:extLst>
              <a:ext uri="{FF2B5EF4-FFF2-40B4-BE49-F238E27FC236}">
                <a16:creationId xmlns:a16="http://schemas.microsoft.com/office/drawing/2014/main" id="{58D2AB1C-BBE4-AFF4-9BEB-81C867608D51}"/>
              </a:ext>
            </a:extLst>
          </p:cNvPr>
          <p:cNvPicPr>
            <a:picLocks noChangeAspect="1"/>
          </p:cNvPicPr>
          <p:nvPr/>
        </p:nvPicPr>
        <p:blipFill>
          <a:blip r:embed="rId3"/>
          <a:stretch>
            <a:fillRect/>
          </a:stretch>
        </p:blipFill>
        <p:spPr>
          <a:xfrm>
            <a:off x="870901" y="1628251"/>
            <a:ext cx="4957931" cy="7436897"/>
          </a:xfrm>
          <a:prstGeom prst="rect">
            <a:avLst/>
          </a:prstGeom>
        </p:spPr>
      </p:pic>
      <p:pic>
        <p:nvPicPr>
          <p:cNvPr id="25" name="Picture 24">
            <a:extLst>
              <a:ext uri="{FF2B5EF4-FFF2-40B4-BE49-F238E27FC236}">
                <a16:creationId xmlns:a16="http://schemas.microsoft.com/office/drawing/2014/main" id="{4422FE66-CE6C-66EB-AF6C-412FCC213F1F}"/>
              </a:ext>
            </a:extLst>
          </p:cNvPr>
          <p:cNvPicPr>
            <a:picLocks noChangeAspect="1"/>
          </p:cNvPicPr>
          <p:nvPr/>
        </p:nvPicPr>
        <p:blipFill>
          <a:blip r:embed="rId4"/>
          <a:stretch>
            <a:fillRect/>
          </a:stretch>
        </p:blipFill>
        <p:spPr>
          <a:xfrm>
            <a:off x="12373187" y="10117379"/>
            <a:ext cx="1895740" cy="543001"/>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F180C89-340F-6173-59DF-042D5594C90C}"/>
              </a:ext>
            </a:extLst>
          </p:cNvPr>
          <p:cNvSpPr/>
          <p:nvPr/>
        </p:nvSpPr>
        <p:spPr>
          <a:xfrm>
            <a:off x="270669" y="850900"/>
            <a:ext cx="5525995" cy="690706"/>
          </a:xfrm>
          <a:prstGeom prst="rect">
            <a:avLst/>
          </a:prstGeom>
          <a:noFill/>
        </p:spPr>
        <p:txBody>
          <a:bodyPr wrap="none" lIns="0" tIns="0" rIns="0" bIns="0" rtlCol="0" anchor="t"/>
          <a:lstStyle>
            <a:defPPr>
              <a:defRPr lang="en-US"/>
            </a:defPPr>
            <a:lvl1pPr marL="0" algn="l" defTabSz="473075" rtl="0" eaLnBrk="1" latinLnBrk="0" hangingPunct="1">
              <a:defRPr sz="931" kern="1200">
                <a:solidFill>
                  <a:schemeClr val="tx1"/>
                </a:solidFill>
                <a:latin typeface="+mn-lt"/>
                <a:ea typeface="+mn-ea"/>
                <a:cs typeface="+mn-cs"/>
              </a:defRPr>
            </a:lvl1pPr>
            <a:lvl2pPr marL="236538" algn="l" defTabSz="473075" rtl="0" eaLnBrk="1" latinLnBrk="0" hangingPunct="1">
              <a:defRPr sz="931" kern="1200">
                <a:solidFill>
                  <a:schemeClr val="tx1"/>
                </a:solidFill>
                <a:latin typeface="+mn-lt"/>
                <a:ea typeface="+mn-ea"/>
                <a:cs typeface="+mn-cs"/>
              </a:defRPr>
            </a:lvl2pPr>
            <a:lvl3pPr marL="473075" algn="l" defTabSz="473075" rtl="0" eaLnBrk="1" latinLnBrk="0" hangingPunct="1">
              <a:defRPr sz="931" kern="1200">
                <a:solidFill>
                  <a:schemeClr val="tx1"/>
                </a:solidFill>
                <a:latin typeface="+mn-lt"/>
                <a:ea typeface="+mn-ea"/>
                <a:cs typeface="+mn-cs"/>
              </a:defRPr>
            </a:lvl3pPr>
            <a:lvl4pPr marL="709612" algn="l" defTabSz="473075" rtl="0" eaLnBrk="1" latinLnBrk="0" hangingPunct="1">
              <a:defRPr sz="931" kern="1200">
                <a:solidFill>
                  <a:schemeClr val="tx1"/>
                </a:solidFill>
                <a:latin typeface="+mn-lt"/>
                <a:ea typeface="+mn-ea"/>
                <a:cs typeface="+mn-cs"/>
              </a:defRPr>
            </a:lvl4pPr>
            <a:lvl5pPr marL="946150" algn="l" defTabSz="473075" rtl="0" eaLnBrk="1" latinLnBrk="0" hangingPunct="1">
              <a:defRPr sz="931" kern="1200">
                <a:solidFill>
                  <a:schemeClr val="tx1"/>
                </a:solidFill>
                <a:latin typeface="+mn-lt"/>
                <a:ea typeface="+mn-ea"/>
                <a:cs typeface="+mn-cs"/>
              </a:defRPr>
            </a:lvl5pPr>
            <a:lvl6pPr marL="1182688" algn="l" defTabSz="473075" rtl="0" eaLnBrk="1" latinLnBrk="0" hangingPunct="1">
              <a:defRPr sz="931" kern="1200">
                <a:solidFill>
                  <a:schemeClr val="tx1"/>
                </a:solidFill>
                <a:latin typeface="+mn-lt"/>
                <a:ea typeface="+mn-ea"/>
                <a:cs typeface="+mn-cs"/>
              </a:defRPr>
            </a:lvl6pPr>
            <a:lvl7pPr marL="1419225" algn="l" defTabSz="473075" rtl="0" eaLnBrk="1" latinLnBrk="0" hangingPunct="1">
              <a:defRPr sz="931" kern="1200">
                <a:solidFill>
                  <a:schemeClr val="tx1"/>
                </a:solidFill>
                <a:latin typeface="+mn-lt"/>
                <a:ea typeface="+mn-ea"/>
                <a:cs typeface="+mn-cs"/>
              </a:defRPr>
            </a:lvl7pPr>
            <a:lvl8pPr marL="1655762" algn="l" defTabSz="473075" rtl="0" eaLnBrk="1" latinLnBrk="0" hangingPunct="1">
              <a:defRPr sz="931" kern="1200">
                <a:solidFill>
                  <a:schemeClr val="tx1"/>
                </a:solidFill>
                <a:latin typeface="+mn-lt"/>
                <a:ea typeface="+mn-ea"/>
                <a:cs typeface="+mn-cs"/>
              </a:defRPr>
            </a:lvl8pPr>
            <a:lvl9pPr marL="1892300" algn="l" defTabSz="473075" rtl="0" eaLnBrk="1" latinLnBrk="0" hangingPunct="1">
              <a:defRPr sz="931" kern="1200">
                <a:solidFill>
                  <a:schemeClr val="tx1"/>
                </a:solidFill>
                <a:latin typeface="+mn-lt"/>
                <a:ea typeface="+mn-ea"/>
                <a:cs typeface="+mn-cs"/>
              </a:defRPr>
            </a:lvl9pPr>
          </a:lstStyle>
          <a:p>
            <a:pPr>
              <a:lnSpc>
                <a:spcPts val="5408"/>
              </a:lnSpc>
            </a:pPr>
            <a:r>
              <a:rPr lang="en-US" sz="4336" dirty="0">
                <a:solidFill>
                  <a:srgbClr val="F2E782"/>
                </a:solidFill>
                <a:latin typeface="Prata" pitchFamily="34" charset="0"/>
              </a:rPr>
              <a:t>CMOS Inverter using Neural Network.</a:t>
            </a:r>
            <a:endParaRPr lang="en-US" sz="4336" dirty="0"/>
          </a:p>
        </p:txBody>
      </p:sp>
      <p:sp>
        <p:nvSpPr>
          <p:cNvPr id="3" name="Text 0"/>
          <p:cNvSpPr/>
          <p:nvPr/>
        </p:nvSpPr>
        <p:spPr>
          <a:xfrm>
            <a:off x="270669" y="1689100"/>
            <a:ext cx="7363739" cy="1105036"/>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337"/>
              </a:lnSpc>
              <a:buNone/>
            </a:pPr>
            <a:endParaRPr lang="en-US" sz="3459" dirty="0"/>
          </a:p>
        </p:txBody>
      </p:sp>
      <p:sp>
        <p:nvSpPr>
          <p:cNvPr id="5" name="Text 1"/>
          <p:cNvSpPr/>
          <p:nvPr/>
        </p:nvSpPr>
        <p:spPr>
          <a:xfrm>
            <a:off x="4473019" y="1841500"/>
            <a:ext cx="2277717" cy="552519"/>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144"/>
              </a:lnSpc>
              <a:buNone/>
            </a:pPr>
            <a:r>
              <a:rPr lang="en-US" sz="1705">
                <a:solidFill>
                  <a:srgbClr val="CFCBBF"/>
                </a:solidFill>
                <a:latin typeface="Prata" pitchFamily="34" charset="0"/>
                <a:ea typeface="Prata" pitchFamily="34" charset="-122"/>
                <a:cs typeface="Prata" pitchFamily="34" charset="-120"/>
              </a:rPr>
              <a:t>Handles Complex Dependencies</a:t>
            </a:r>
            <a:endParaRPr lang="en-US" sz="1705"/>
          </a:p>
        </p:txBody>
      </p:sp>
      <p:sp>
        <p:nvSpPr>
          <p:cNvPr id="8" name="Text 3"/>
          <p:cNvSpPr/>
          <p:nvPr/>
        </p:nvSpPr>
        <p:spPr>
          <a:xfrm>
            <a:off x="7015973" y="1841500"/>
            <a:ext cx="2277717" cy="552519"/>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144"/>
              </a:lnSpc>
              <a:buNone/>
            </a:pPr>
            <a:r>
              <a:rPr lang="en-US" sz="1705">
                <a:solidFill>
                  <a:srgbClr val="CFCBBF"/>
                </a:solidFill>
                <a:latin typeface="Prata" pitchFamily="34" charset="0"/>
                <a:ea typeface="Prata" pitchFamily="34" charset="-122"/>
                <a:cs typeface="Prata" pitchFamily="34" charset="-120"/>
              </a:rPr>
              <a:t>Automates Optimization</a:t>
            </a:r>
            <a:endParaRPr lang="en-US" sz="1705"/>
          </a:p>
        </p:txBody>
      </p:sp>
      <p:sp>
        <p:nvSpPr>
          <p:cNvPr id="9" name="Text 4"/>
          <p:cNvSpPr/>
          <p:nvPr/>
        </p:nvSpPr>
        <p:spPr>
          <a:xfrm>
            <a:off x="7015973" y="2500067"/>
            <a:ext cx="2277717" cy="565746"/>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193"/>
              </a:lnSpc>
              <a:buNone/>
            </a:pPr>
            <a:endParaRPr lang="en-US" sz="1364" dirty="0"/>
          </a:p>
        </p:txBody>
      </p:sp>
      <p:sp>
        <p:nvSpPr>
          <p:cNvPr id="11" name="Text 5"/>
          <p:cNvSpPr/>
          <p:nvPr/>
        </p:nvSpPr>
        <p:spPr>
          <a:xfrm>
            <a:off x="9558925" y="1841500"/>
            <a:ext cx="2277832" cy="552519"/>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144"/>
              </a:lnSpc>
              <a:buNone/>
            </a:pPr>
            <a:r>
              <a:rPr lang="en-US" sz="1705">
                <a:solidFill>
                  <a:srgbClr val="CFCBBF"/>
                </a:solidFill>
                <a:latin typeface="Prata" pitchFamily="34" charset="0"/>
                <a:ea typeface="Prata" pitchFamily="34" charset="-122"/>
                <a:cs typeface="Prata" pitchFamily="34" charset="-120"/>
              </a:rPr>
              <a:t>Improves Prediction Accuracy</a:t>
            </a:r>
            <a:endParaRPr lang="en-US" sz="1705"/>
          </a:p>
        </p:txBody>
      </p:sp>
      <p:sp>
        <p:nvSpPr>
          <p:cNvPr id="14" name="Text 7"/>
          <p:cNvSpPr/>
          <p:nvPr/>
        </p:nvSpPr>
        <p:spPr>
          <a:xfrm>
            <a:off x="452438" y="1841500"/>
            <a:ext cx="2277717" cy="552519"/>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144"/>
              </a:lnSpc>
              <a:buNone/>
            </a:pPr>
            <a:r>
              <a:rPr lang="en-US" sz="1705" dirty="0">
                <a:solidFill>
                  <a:srgbClr val="CFCBBF"/>
                </a:solidFill>
                <a:latin typeface="Prata" pitchFamily="34" charset="0"/>
                <a:ea typeface="Prata" pitchFamily="34" charset="-122"/>
                <a:cs typeface="Prata" pitchFamily="34" charset="-120"/>
              </a:rPr>
              <a:t>Scalable &amp; Adaptable</a:t>
            </a:r>
            <a:endParaRPr lang="en-US" sz="1705" dirty="0"/>
          </a:p>
        </p:txBody>
      </p:sp>
      <p:pic>
        <p:nvPicPr>
          <p:cNvPr id="17" name="Picture 16">
            <a:extLst>
              <a:ext uri="{FF2B5EF4-FFF2-40B4-BE49-F238E27FC236}">
                <a16:creationId xmlns:a16="http://schemas.microsoft.com/office/drawing/2014/main" id="{36B11ECD-3F8C-2C42-A111-C457478D2E77}"/>
              </a:ext>
            </a:extLst>
          </p:cNvPr>
          <p:cNvPicPr>
            <a:picLocks noChangeAspect="1"/>
          </p:cNvPicPr>
          <p:nvPr/>
        </p:nvPicPr>
        <p:blipFill>
          <a:blip r:embed="rId2"/>
          <a:stretch>
            <a:fillRect/>
          </a:stretch>
        </p:blipFill>
        <p:spPr>
          <a:xfrm>
            <a:off x="447183" y="2567430"/>
            <a:ext cx="5067924" cy="3036836"/>
          </a:xfrm>
          <a:prstGeom prst="rect">
            <a:avLst/>
          </a:prstGeom>
        </p:spPr>
      </p:pic>
      <p:pic>
        <p:nvPicPr>
          <p:cNvPr id="19" name="Picture 18">
            <a:extLst>
              <a:ext uri="{FF2B5EF4-FFF2-40B4-BE49-F238E27FC236}">
                <a16:creationId xmlns:a16="http://schemas.microsoft.com/office/drawing/2014/main" id="{12935B40-53EA-146D-1871-83F4CFEBFF1E}"/>
              </a:ext>
            </a:extLst>
          </p:cNvPr>
          <p:cNvPicPr>
            <a:picLocks noChangeAspect="1"/>
          </p:cNvPicPr>
          <p:nvPr/>
        </p:nvPicPr>
        <p:blipFill>
          <a:blip r:embed="rId3"/>
          <a:stretch>
            <a:fillRect/>
          </a:stretch>
        </p:blipFill>
        <p:spPr>
          <a:xfrm>
            <a:off x="447183" y="6118557"/>
            <a:ext cx="13068300" cy="3439867"/>
          </a:xfrm>
          <a:prstGeom prst="rect">
            <a:avLst/>
          </a:prstGeom>
        </p:spPr>
      </p:pic>
      <p:pic>
        <p:nvPicPr>
          <p:cNvPr id="21" name="Picture 20">
            <a:extLst>
              <a:ext uri="{FF2B5EF4-FFF2-40B4-BE49-F238E27FC236}">
                <a16:creationId xmlns:a16="http://schemas.microsoft.com/office/drawing/2014/main" id="{2586BEB6-BAF6-4650-1A30-363D68F9B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9470" y="2536661"/>
            <a:ext cx="7162800" cy="3061322"/>
          </a:xfrm>
          <a:prstGeom prst="rect">
            <a:avLst/>
          </a:prstGeom>
        </p:spPr>
      </p:pic>
      <p:sp>
        <p:nvSpPr>
          <p:cNvPr id="6" name="TextBox 5">
            <a:extLst>
              <a:ext uri="{FF2B5EF4-FFF2-40B4-BE49-F238E27FC236}">
                <a16:creationId xmlns:a16="http://schemas.microsoft.com/office/drawing/2014/main" id="{35869DFC-83FE-C599-6FEC-396A3A92D704}"/>
              </a:ext>
            </a:extLst>
          </p:cNvPr>
          <p:cNvSpPr txBox="1"/>
          <p:nvPr/>
        </p:nvSpPr>
        <p:spPr>
          <a:xfrm>
            <a:off x="1602885" y="5634577"/>
            <a:ext cx="7161196" cy="369332"/>
          </a:xfrm>
          <a:prstGeom prst="rect">
            <a:avLst/>
          </a:prstGeom>
          <a:noFill/>
        </p:spPr>
        <p:txBody>
          <a:bodyPr wrap="square">
            <a:spAutoFit/>
          </a:bodyPr>
          <a:lstStyle/>
          <a:p>
            <a:r>
              <a:rPr lang="en-US" sz="1800" dirty="0">
                <a:solidFill>
                  <a:srgbClr val="F2E782"/>
                </a:solidFill>
                <a:latin typeface="Prata" pitchFamily="34" charset="0"/>
              </a:rPr>
              <a:t>ML Model (NN) Output</a:t>
            </a:r>
            <a:endParaRPr lang="en-US" sz="1800" dirty="0"/>
          </a:p>
        </p:txBody>
      </p:sp>
      <p:sp>
        <p:nvSpPr>
          <p:cNvPr id="10" name="TextBox 9">
            <a:extLst>
              <a:ext uri="{FF2B5EF4-FFF2-40B4-BE49-F238E27FC236}">
                <a16:creationId xmlns:a16="http://schemas.microsoft.com/office/drawing/2014/main" id="{5B2EE889-BDCE-4E1A-CDC8-525F3C00C438}"/>
              </a:ext>
            </a:extLst>
          </p:cNvPr>
          <p:cNvSpPr txBox="1"/>
          <p:nvPr/>
        </p:nvSpPr>
        <p:spPr>
          <a:xfrm>
            <a:off x="8256159" y="5673604"/>
            <a:ext cx="7161196" cy="369332"/>
          </a:xfrm>
          <a:prstGeom prst="rect">
            <a:avLst/>
          </a:prstGeom>
          <a:noFill/>
        </p:spPr>
        <p:txBody>
          <a:bodyPr wrap="square">
            <a:spAutoFit/>
          </a:bodyPr>
          <a:lstStyle/>
          <a:p>
            <a:r>
              <a:rPr lang="en-US" sz="1800" dirty="0">
                <a:solidFill>
                  <a:srgbClr val="F2E782"/>
                </a:solidFill>
                <a:latin typeface="Prata" pitchFamily="34" charset="0"/>
              </a:rPr>
              <a:t>ML Model (</a:t>
            </a:r>
            <a:r>
              <a:rPr lang="en-US" dirty="0">
                <a:solidFill>
                  <a:srgbClr val="F2E782"/>
                </a:solidFill>
                <a:latin typeface="Prata" pitchFamily="34" charset="0"/>
              </a:rPr>
              <a:t>NN</a:t>
            </a:r>
            <a:r>
              <a:rPr lang="en-US" sz="1800" dirty="0">
                <a:solidFill>
                  <a:srgbClr val="F2E782"/>
                </a:solidFill>
                <a:latin typeface="Prata" pitchFamily="34" charset="0"/>
              </a:rPr>
              <a:t>) Predicted dataset</a:t>
            </a:r>
            <a:endParaRPr lang="en-US" sz="1800" dirty="0"/>
          </a:p>
        </p:txBody>
      </p:sp>
      <p:sp>
        <p:nvSpPr>
          <p:cNvPr id="16" name="TextBox 15">
            <a:extLst>
              <a:ext uri="{FF2B5EF4-FFF2-40B4-BE49-F238E27FC236}">
                <a16:creationId xmlns:a16="http://schemas.microsoft.com/office/drawing/2014/main" id="{904C6044-566D-8C98-4D87-40ADD03FDFBD}"/>
              </a:ext>
            </a:extLst>
          </p:cNvPr>
          <p:cNvSpPr txBox="1"/>
          <p:nvPr/>
        </p:nvSpPr>
        <p:spPr>
          <a:xfrm>
            <a:off x="1311721" y="9716083"/>
            <a:ext cx="22355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2E782"/>
                </a:solidFill>
                <a:effectLst/>
                <a:uLnTx/>
                <a:uFillTx/>
                <a:latin typeface="Prata" pitchFamily="34" charset="0"/>
                <a:ea typeface="Calibri" panose="020F0502020204030204"/>
                <a:cs typeface="Arial"/>
              </a:rPr>
              <a:t>W/N vs power</a:t>
            </a:r>
            <a:endParaRPr kumimoji="0" lang="en-US" sz="1800" b="0" i="0" u="none" strike="noStrike" kern="1200" cap="none" spc="0" normalizeH="0" baseline="0" noProof="0" dirty="0">
              <a:ln>
                <a:noFill/>
              </a:ln>
              <a:solidFill>
                <a:prstClr val="black"/>
              </a:solidFill>
              <a:effectLst/>
              <a:uLnTx/>
              <a:uFillTx/>
              <a:latin typeface="Calibri"/>
              <a:ea typeface="Calibri" panose="020F0502020204030204"/>
              <a:cs typeface="Arial"/>
            </a:endParaRPr>
          </a:p>
        </p:txBody>
      </p:sp>
      <p:sp>
        <p:nvSpPr>
          <p:cNvPr id="12" name="TextBox 11">
            <a:extLst>
              <a:ext uri="{FF2B5EF4-FFF2-40B4-BE49-F238E27FC236}">
                <a16:creationId xmlns:a16="http://schemas.microsoft.com/office/drawing/2014/main" id="{B5967087-A620-DC12-0F92-B30915DEAE5A}"/>
              </a:ext>
            </a:extLst>
          </p:cNvPr>
          <p:cNvSpPr txBox="1"/>
          <p:nvPr/>
        </p:nvSpPr>
        <p:spPr>
          <a:xfrm>
            <a:off x="6061869" y="9667065"/>
            <a:ext cx="2362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2E782"/>
                </a:solidFill>
                <a:effectLst/>
                <a:uLnTx/>
                <a:uFillTx/>
                <a:latin typeface="Prata" pitchFamily="34" charset="0"/>
                <a:ea typeface="Calibri" panose="020F0502020204030204"/>
                <a:cs typeface="Arial"/>
              </a:rPr>
              <a:t> W/N vs Delay</a:t>
            </a:r>
            <a:endParaRPr kumimoji="0" lang="en-US" sz="1800" b="0" i="0" u="none" strike="noStrike" kern="1200" cap="none" spc="0" normalizeH="0" baseline="0" noProof="0" dirty="0">
              <a:ln>
                <a:noFill/>
              </a:ln>
              <a:solidFill>
                <a:prstClr val="black"/>
              </a:solidFill>
              <a:effectLst/>
              <a:uLnTx/>
              <a:uFillTx/>
              <a:latin typeface="Calibri"/>
              <a:ea typeface="Calibri" panose="020F0502020204030204"/>
              <a:cs typeface="Arial"/>
            </a:endParaRPr>
          </a:p>
        </p:txBody>
      </p:sp>
      <p:sp>
        <p:nvSpPr>
          <p:cNvPr id="15" name="TextBox 14">
            <a:extLst>
              <a:ext uri="{FF2B5EF4-FFF2-40B4-BE49-F238E27FC236}">
                <a16:creationId xmlns:a16="http://schemas.microsoft.com/office/drawing/2014/main" id="{951CDAF3-A1D0-CCE7-4F31-E5D50CB680CD}"/>
              </a:ext>
            </a:extLst>
          </p:cNvPr>
          <p:cNvSpPr txBox="1"/>
          <p:nvPr/>
        </p:nvSpPr>
        <p:spPr>
          <a:xfrm>
            <a:off x="10252869" y="9703383"/>
            <a:ext cx="1981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2E782"/>
                </a:solidFill>
                <a:effectLst/>
                <a:uLnTx/>
                <a:uFillTx/>
                <a:latin typeface="Prata" pitchFamily="34" charset="0"/>
                <a:ea typeface="Calibri" panose="020F0502020204030204"/>
                <a:cs typeface="Arial"/>
              </a:rPr>
              <a:t> W/N vs Area</a:t>
            </a:r>
            <a:endParaRPr kumimoji="0" lang="en-US" sz="1800" b="0" i="0" u="none" strike="noStrike" kern="1200" cap="none" spc="0" normalizeH="0" baseline="0" noProof="0" dirty="0">
              <a:ln>
                <a:noFill/>
              </a:ln>
              <a:solidFill>
                <a:prstClr val="black"/>
              </a:solidFill>
              <a:effectLst/>
              <a:uLnTx/>
              <a:uFillTx/>
              <a:latin typeface="Calibri"/>
              <a:ea typeface="Calibri" panose="020F0502020204030204"/>
              <a:cs typeface="Arial"/>
            </a:endParaRPr>
          </a:p>
        </p:txBody>
      </p:sp>
    </p:spTree>
    <p:extLst>
      <p:ext uri="{BB962C8B-B14F-4D97-AF65-F5344CB8AC3E}">
        <p14:creationId xmlns:p14="http://schemas.microsoft.com/office/powerpoint/2010/main" val="246962793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14772E-3FD1-B4E2-59F3-C453459D68E4}"/>
              </a:ext>
            </a:extLst>
          </p:cNvPr>
          <p:cNvSpPr txBox="1"/>
          <p:nvPr/>
        </p:nvSpPr>
        <p:spPr>
          <a:xfrm>
            <a:off x="651669" y="622300"/>
            <a:ext cx="7127506" cy="719428"/>
          </a:xfrm>
          <a:prstGeom prst="rect">
            <a:avLst/>
          </a:prstGeom>
          <a:noFill/>
        </p:spPr>
        <p:txBody>
          <a:bodyPr wrap="square">
            <a:spAutoFit/>
          </a:bodyPr>
          <a:lstStyle/>
          <a:p>
            <a:pPr>
              <a:lnSpc>
                <a:spcPts val="5408"/>
              </a:lnSpc>
            </a:pPr>
            <a:r>
              <a:rPr lang="en-US" sz="2800" dirty="0">
                <a:solidFill>
                  <a:srgbClr val="F2E782"/>
                </a:solidFill>
                <a:latin typeface="Prata" pitchFamily="34" charset="0"/>
              </a:rPr>
              <a:t>CMOS NAND using Neural Networks</a:t>
            </a:r>
            <a:endParaRPr lang="en-US" sz="2800" dirty="0"/>
          </a:p>
        </p:txBody>
      </p:sp>
      <p:pic>
        <p:nvPicPr>
          <p:cNvPr id="3" name="Picture 2">
            <a:extLst>
              <a:ext uri="{FF2B5EF4-FFF2-40B4-BE49-F238E27FC236}">
                <a16:creationId xmlns:a16="http://schemas.microsoft.com/office/drawing/2014/main" id="{23EE2579-A371-0989-985F-197839528F53}"/>
              </a:ext>
            </a:extLst>
          </p:cNvPr>
          <p:cNvPicPr>
            <a:picLocks noChangeAspect="1"/>
          </p:cNvPicPr>
          <p:nvPr/>
        </p:nvPicPr>
        <p:blipFill>
          <a:blip r:embed="rId2"/>
          <a:stretch>
            <a:fillRect/>
          </a:stretch>
        </p:blipFill>
        <p:spPr>
          <a:xfrm>
            <a:off x="554699" y="2146300"/>
            <a:ext cx="5896798" cy="1876687"/>
          </a:xfrm>
          <a:prstGeom prst="rect">
            <a:avLst/>
          </a:prstGeom>
        </p:spPr>
      </p:pic>
      <p:pic>
        <p:nvPicPr>
          <p:cNvPr id="4" name="Picture 3">
            <a:extLst>
              <a:ext uri="{FF2B5EF4-FFF2-40B4-BE49-F238E27FC236}">
                <a16:creationId xmlns:a16="http://schemas.microsoft.com/office/drawing/2014/main" id="{9BE8E012-BD43-A5A4-0D52-2C1FEACAFC9C}"/>
              </a:ext>
            </a:extLst>
          </p:cNvPr>
          <p:cNvPicPr>
            <a:picLocks noChangeAspect="1"/>
          </p:cNvPicPr>
          <p:nvPr/>
        </p:nvPicPr>
        <p:blipFill>
          <a:blip r:embed="rId3"/>
          <a:stretch>
            <a:fillRect/>
          </a:stretch>
        </p:blipFill>
        <p:spPr>
          <a:xfrm>
            <a:off x="6900069" y="1626475"/>
            <a:ext cx="6802570" cy="2610289"/>
          </a:xfrm>
          <a:prstGeom prst="rect">
            <a:avLst/>
          </a:prstGeom>
        </p:spPr>
      </p:pic>
      <p:pic>
        <p:nvPicPr>
          <p:cNvPr id="5" name="Picture 4">
            <a:extLst>
              <a:ext uri="{FF2B5EF4-FFF2-40B4-BE49-F238E27FC236}">
                <a16:creationId xmlns:a16="http://schemas.microsoft.com/office/drawing/2014/main" id="{E84E470E-4554-5574-B098-A4B84C90403B}"/>
              </a:ext>
            </a:extLst>
          </p:cNvPr>
          <p:cNvPicPr>
            <a:picLocks noChangeAspect="1"/>
          </p:cNvPicPr>
          <p:nvPr/>
        </p:nvPicPr>
        <p:blipFill>
          <a:blip r:embed="rId4"/>
          <a:stretch>
            <a:fillRect/>
          </a:stretch>
        </p:blipFill>
        <p:spPr>
          <a:xfrm>
            <a:off x="154377" y="5340149"/>
            <a:ext cx="13948583" cy="4230960"/>
          </a:xfrm>
          <a:prstGeom prst="rect">
            <a:avLst/>
          </a:prstGeom>
        </p:spPr>
      </p:pic>
      <p:sp>
        <p:nvSpPr>
          <p:cNvPr id="7" name="TextBox 6">
            <a:extLst>
              <a:ext uri="{FF2B5EF4-FFF2-40B4-BE49-F238E27FC236}">
                <a16:creationId xmlns:a16="http://schemas.microsoft.com/office/drawing/2014/main" id="{3E434A82-6CDE-9085-2873-079A122FEA3D}"/>
              </a:ext>
            </a:extLst>
          </p:cNvPr>
          <p:cNvSpPr txBox="1"/>
          <p:nvPr/>
        </p:nvSpPr>
        <p:spPr>
          <a:xfrm>
            <a:off x="2251869" y="4312236"/>
            <a:ext cx="7127506" cy="369332"/>
          </a:xfrm>
          <a:prstGeom prst="rect">
            <a:avLst/>
          </a:prstGeom>
          <a:noFill/>
        </p:spPr>
        <p:txBody>
          <a:bodyPr wrap="square">
            <a:spAutoFit/>
          </a:bodyPr>
          <a:lstStyle/>
          <a:p>
            <a:r>
              <a:rPr lang="en-US" sz="1800" dirty="0">
                <a:solidFill>
                  <a:srgbClr val="F2E782"/>
                </a:solidFill>
                <a:latin typeface="Prata" pitchFamily="34" charset="0"/>
              </a:rPr>
              <a:t>ML Model (</a:t>
            </a:r>
            <a:r>
              <a:rPr lang="en-US" dirty="0">
                <a:solidFill>
                  <a:srgbClr val="F2E782"/>
                </a:solidFill>
                <a:latin typeface="Prata" pitchFamily="34" charset="0"/>
              </a:rPr>
              <a:t>NN</a:t>
            </a:r>
            <a:r>
              <a:rPr lang="en-US" sz="1800" dirty="0">
                <a:solidFill>
                  <a:srgbClr val="F2E782"/>
                </a:solidFill>
                <a:latin typeface="Prata" pitchFamily="34" charset="0"/>
              </a:rPr>
              <a:t>) Output</a:t>
            </a:r>
            <a:endParaRPr lang="en-US" sz="1800" dirty="0"/>
          </a:p>
        </p:txBody>
      </p:sp>
      <p:sp>
        <p:nvSpPr>
          <p:cNvPr id="9" name="TextBox 8">
            <a:extLst>
              <a:ext uri="{FF2B5EF4-FFF2-40B4-BE49-F238E27FC236}">
                <a16:creationId xmlns:a16="http://schemas.microsoft.com/office/drawing/2014/main" id="{C06D32DA-AA65-E27E-9AD1-06894B7087B3}"/>
              </a:ext>
            </a:extLst>
          </p:cNvPr>
          <p:cNvSpPr txBox="1"/>
          <p:nvPr/>
        </p:nvSpPr>
        <p:spPr>
          <a:xfrm>
            <a:off x="8957469" y="4456860"/>
            <a:ext cx="7127506" cy="369332"/>
          </a:xfrm>
          <a:prstGeom prst="rect">
            <a:avLst/>
          </a:prstGeom>
          <a:noFill/>
        </p:spPr>
        <p:txBody>
          <a:bodyPr wrap="square">
            <a:spAutoFit/>
          </a:bodyPr>
          <a:lstStyle/>
          <a:p>
            <a:r>
              <a:rPr lang="en-US" sz="1800" dirty="0">
                <a:solidFill>
                  <a:srgbClr val="F2E782"/>
                </a:solidFill>
                <a:latin typeface="Prata" pitchFamily="34" charset="0"/>
              </a:rPr>
              <a:t>ML Model (NN) Predicted dataset</a:t>
            </a:r>
            <a:endParaRPr lang="en-US" sz="1800" dirty="0"/>
          </a:p>
        </p:txBody>
      </p:sp>
      <p:sp>
        <p:nvSpPr>
          <p:cNvPr id="6" name="TextBox 5">
            <a:extLst>
              <a:ext uri="{FF2B5EF4-FFF2-40B4-BE49-F238E27FC236}">
                <a16:creationId xmlns:a16="http://schemas.microsoft.com/office/drawing/2014/main" id="{1A186891-B70D-BD84-6454-DC4AB0C28DE9}"/>
              </a:ext>
            </a:extLst>
          </p:cNvPr>
          <p:cNvSpPr txBox="1"/>
          <p:nvPr/>
        </p:nvSpPr>
        <p:spPr>
          <a:xfrm>
            <a:off x="1804895" y="9715734"/>
            <a:ext cx="22355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2E782"/>
                </a:solidFill>
                <a:effectLst/>
                <a:uLnTx/>
                <a:uFillTx/>
                <a:latin typeface="Prata" pitchFamily="34" charset="0"/>
                <a:ea typeface="Calibri" panose="020F0502020204030204"/>
                <a:cs typeface="Arial"/>
              </a:rPr>
              <a:t>W/N vs power</a:t>
            </a:r>
            <a:endParaRPr kumimoji="0" lang="en-US" sz="1800" b="0" i="0" u="none" strike="noStrike" kern="1200" cap="none" spc="0" normalizeH="0" baseline="0" noProof="0" dirty="0">
              <a:ln>
                <a:noFill/>
              </a:ln>
              <a:solidFill>
                <a:prstClr val="black"/>
              </a:solidFill>
              <a:effectLst/>
              <a:uLnTx/>
              <a:uFillTx/>
              <a:latin typeface="Calibri"/>
              <a:ea typeface="Calibri" panose="020F0502020204030204"/>
              <a:cs typeface="Arial"/>
            </a:endParaRPr>
          </a:p>
        </p:txBody>
      </p:sp>
      <p:sp>
        <p:nvSpPr>
          <p:cNvPr id="8" name="TextBox 7">
            <a:extLst>
              <a:ext uri="{FF2B5EF4-FFF2-40B4-BE49-F238E27FC236}">
                <a16:creationId xmlns:a16="http://schemas.microsoft.com/office/drawing/2014/main" id="{29871194-275A-9CA9-970D-CE76B36265E4}"/>
              </a:ext>
            </a:extLst>
          </p:cNvPr>
          <p:cNvSpPr txBox="1"/>
          <p:nvPr/>
        </p:nvSpPr>
        <p:spPr>
          <a:xfrm>
            <a:off x="10252869" y="9703383"/>
            <a:ext cx="1981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2E782"/>
                </a:solidFill>
                <a:effectLst/>
                <a:uLnTx/>
                <a:uFillTx/>
                <a:latin typeface="Prata" pitchFamily="34" charset="0"/>
                <a:ea typeface="Calibri" panose="020F0502020204030204"/>
                <a:cs typeface="Arial"/>
              </a:rPr>
              <a:t> W/N vs Area</a:t>
            </a:r>
            <a:endParaRPr kumimoji="0" lang="en-US" sz="1800" b="0" i="0" u="none" strike="noStrike" kern="1200" cap="none" spc="0" normalizeH="0" baseline="0" noProof="0" dirty="0">
              <a:ln>
                <a:noFill/>
              </a:ln>
              <a:solidFill>
                <a:prstClr val="black"/>
              </a:solidFill>
              <a:effectLst/>
              <a:uLnTx/>
              <a:uFillTx/>
              <a:latin typeface="Calibri"/>
              <a:ea typeface="Calibri" panose="020F0502020204030204"/>
              <a:cs typeface="Arial"/>
            </a:endParaRPr>
          </a:p>
        </p:txBody>
      </p:sp>
      <p:sp>
        <p:nvSpPr>
          <p:cNvPr id="12" name="TextBox 11">
            <a:extLst>
              <a:ext uri="{FF2B5EF4-FFF2-40B4-BE49-F238E27FC236}">
                <a16:creationId xmlns:a16="http://schemas.microsoft.com/office/drawing/2014/main" id="{E75719C0-8F8F-DA89-F545-EFA8BA75FE79}"/>
              </a:ext>
            </a:extLst>
          </p:cNvPr>
          <p:cNvSpPr txBox="1"/>
          <p:nvPr/>
        </p:nvSpPr>
        <p:spPr>
          <a:xfrm>
            <a:off x="6281042" y="9700827"/>
            <a:ext cx="80406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2E782"/>
                </a:solidFill>
                <a:effectLst/>
                <a:uLnTx/>
                <a:uFillTx/>
                <a:latin typeface="Prata" pitchFamily="34" charset="0"/>
                <a:ea typeface="Calibri" panose="020F0502020204030204"/>
                <a:cs typeface="Arial"/>
              </a:rPr>
              <a:t> W/N vs Delay</a:t>
            </a:r>
            <a:endParaRPr kumimoji="0" lang="en-US" sz="1800" b="0" i="0" u="none" strike="noStrike" kern="1200" cap="none" spc="0" normalizeH="0" baseline="0" noProof="0" dirty="0">
              <a:ln>
                <a:noFill/>
              </a:ln>
              <a:solidFill>
                <a:prstClr val="black"/>
              </a:solidFill>
              <a:effectLst/>
              <a:uLnTx/>
              <a:uFillTx/>
              <a:latin typeface="Calibri"/>
              <a:ea typeface="Calibri" panose="020F0502020204030204"/>
              <a:cs typeface="Arial"/>
            </a:endParaRPr>
          </a:p>
        </p:txBody>
      </p:sp>
    </p:spTree>
    <p:extLst>
      <p:ext uri="{BB962C8B-B14F-4D97-AF65-F5344CB8AC3E}">
        <p14:creationId xmlns:p14="http://schemas.microsoft.com/office/powerpoint/2010/main" val="38737143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418EF1-4261-2D91-3C46-7A687E160F57}"/>
              </a:ext>
            </a:extLst>
          </p:cNvPr>
          <p:cNvSpPr txBox="1"/>
          <p:nvPr/>
        </p:nvSpPr>
        <p:spPr>
          <a:xfrm>
            <a:off x="423069" y="241300"/>
            <a:ext cx="10591800" cy="719428"/>
          </a:xfrm>
          <a:prstGeom prst="rect">
            <a:avLst/>
          </a:prstGeom>
          <a:noFill/>
        </p:spPr>
        <p:txBody>
          <a:bodyPr wrap="square">
            <a:spAutoFit/>
          </a:bodyPr>
          <a:lstStyle/>
          <a:p>
            <a:pPr>
              <a:lnSpc>
                <a:spcPts val="5408"/>
              </a:lnSpc>
            </a:pPr>
            <a:r>
              <a:rPr lang="en-US" sz="2800" dirty="0">
                <a:solidFill>
                  <a:srgbClr val="F2E782"/>
                </a:solidFill>
                <a:latin typeface="Prata" pitchFamily="34" charset="0"/>
              </a:rPr>
              <a:t>For PSEUDO NMOS NOR Circuit Using Neural Networks</a:t>
            </a:r>
            <a:endParaRPr lang="en-US" sz="2800" dirty="0"/>
          </a:p>
        </p:txBody>
      </p:sp>
      <p:pic>
        <p:nvPicPr>
          <p:cNvPr id="9" name="Picture 8">
            <a:extLst>
              <a:ext uri="{FF2B5EF4-FFF2-40B4-BE49-F238E27FC236}">
                <a16:creationId xmlns:a16="http://schemas.microsoft.com/office/drawing/2014/main" id="{E4170BBC-BC42-9B20-E245-5556ACA1AE88}"/>
              </a:ext>
            </a:extLst>
          </p:cNvPr>
          <p:cNvPicPr>
            <a:picLocks noChangeAspect="1"/>
          </p:cNvPicPr>
          <p:nvPr/>
        </p:nvPicPr>
        <p:blipFill>
          <a:blip r:embed="rId2"/>
          <a:stretch>
            <a:fillRect/>
          </a:stretch>
        </p:blipFill>
        <p:spPr>
          <a:xfrm>
            <a:off x="345107" y="1142550"/>
            <a:ext cx="6859762" cy="3758997"/>
          </a:xfrm>
          <a:prstGeom prst="rect">
            <a:avLst/>
          </a:prstGeom>
        </p:spPr>
      </p:pic>
      <p:pic>
        <p:nvPicPr>
          <p:cNvPr id="11" name="Picture 10">
            <a:extLst>
              <a:ext uri="{FF2B5EF4-FFF2-40B4-BE49-F238E27FC236}">
                <a16:creationId xmlns:a16="http://schemas.microsoft.com/office/drawing/2014/main" id="{EAA997D3-5C4E-7CDD-011F-4640A986367C}"/>
              </a:ext>
            </a:extLst>
          </p:cNvPr>
          <p:cNvPicPr>
            <a:picLocks noChangeAspect="1"/>
          </p:cNvPicPr>
          <p:nvPr/>
        </p:nvPicPr>
        <p:blipFill>
          <a:blip r:embed="rId3"/>
          <a:stretch>
            <a:fillRect/>
          </a:stretch>
        </p:blipFill>
        <p:spPr>
          <a:xfrm>
            <a:off x="7890669" y="1149635"/>
            <a:ext cx="5676393" cy="3810000"/>
          </a:xfrm>
          <a:prstGeom prst="rect">
            <a:avLst/>
          </a:prstGeom>
        </p:spPr>
      </p:pic>
      <p:pic>
        <p:nvPicPr>
          <p:cNvPr id="12" name="Picture 11">
            <a:extLst>
              <a:ext uri="{FF2B5EF4-FFF2-40B4-BE49-F238E27FC236}">
                <a16:creationId xmlns:a16="http://schemas.microsoft.com/office/drawing/2014/main" id="{40430314-75E2-9386-56B2-8A6D8E8C6260}"/>
              </a:ext>
            </a:extLst>
          </p:cNvPr>
          <p:cNvPicPr>
            <a:picLocks noChangeAspect="1"/>
          </p:cNvPicPr>
          <p:nvPr/>
        </p:nvPicPr>
        <p:blipFill>
          <a:blip r:embed="rId4"/>
          <a:stretch>
            <a:fillRect/>
          </a:stretch>
        </p:blipFill>
        <p:spPr>
          <a:xfrm>
            <a:off x="575469" y="5575300"/>
            <a:ext cx="12803362" cy="4465647"/>
          </a:xfrm>
          <a:prstGeom prst="rect">
            <a:avLst/>
          </a:prstGeom>
        </p:spPr>
      </p:pic>
      <p:sp>
        <p:nvSpPr>
          <p:cNvPr id="4" name="TextBox 3">
            <a:extLst>
              <a:ext uri="{FF2B5EF4-FFF2-40B4-BE49-F238E27FC236}">
                <a16:creationId xmlns:a16="http://schemas.microsoft.com/office/drawing/2014/main" id="{768039A0-A3E1-3FD7-40FA-7F1A43A19F87}"/>
              </a:ext>
            </a:extLst>
          </p:cNvPr>
          <p:cNvSpPr txBox="1"/>
          <p:nvPr/>
        </p:nvSpPr>
        <p:spPr>
          <a:xfrm>
            <a:off x="2251869" y="5001297"/>
            <a:ext cx="7127506" cy="369332"/>
          </a:xfrm>
          <a:prstGeom prst="rect">
            <a:avLst/>
          </a:prstGeom>
          <a:noFill/>
        </p:spPr>
        <p:txBody>
          <a:bodyPr wrap="square">
            <a:spAutoFit/>
          </a:bodyPr>
          <a:lstStyle/>
          <a:p>
            <a:r>
              <a:rPr lang="en-US" sz="1800" dirty="0">
                <a:solidFill>
                  <a:srgbClr val="F2E782"/>
                </a:solidFill>
                <a:latin typeface="Prata" pitchFamily="34" charset="0"/>
              </a:rPr>
              <a:t>ML Model (NN) Output</a:t>
            </a:r>
            <a:endParaRPr lang="en-US" sz="1800" dirty="0"/>
          </a:p>
        </p:txBody>
      </p:sp>
      <p:sp>
        <p:nvSpPr>
          <p:cNvPr id="6" name="TextBox 5">
            <a:extLst>
              <a:ext uri="{FF2B5EF4-FFF2-40B4-BE49-F238E27FC236}">
                <a16:creationId xmlns:a16="http://schemas.microsoft.com/office/drawing/2014/main" id="{758CAC56-75B8-DEAC-2479-F4C82AE4645C}"/>
              </a:ext>
            </a:extLst>
          </p:cNvPr>
          <p:cNvSpPr txBox="1"/>
          <p:nvPr/>
        </p:nvSpPr>
        <p:spPr>
          <a:xfrm>
            <a:off x="8805069" y="5053657"/>
            <a:ext cx="7127506" cy="369332"/>
          </a:xfrm>
          <a:prstGeom prst="rect">
            <a:avLst/>
          </a:prstGeom>
          <a:noFill/>
        </p:spPr>
        <p:txBody>
          <a:bodyPr wrap="square">
            <a:spAutoFit/>
          </a:bodyPr>
          <a:lstStyle/>
          <a:p>
            <a:r>
              <a:rPr lang="en-US" sz="1800" dirty="0">
                <a:solidFill>
                  <a:srgbClr val="F2E782"/>
                </a:solidFill>
                <a:latin typeface="Prata" pitchFamily="34" charset="0"/>
              </a:rPr>
              <a:t>ML Model (</a:t>
            </a:r>
            <a:r>
              <a:rPr lang="en-US" dirty="0">
                <a:solidFill>
                  <a:srgbClr val="F2E782"/>
                </a:solidFill>
                <a:latin typeface="Prata" pitchFamily="34" charset="0"/>
              </a:rPr>
              <a:t>NN</a:t>
            </a:r>
            <a:r>
              <a:rPr lang="en-US" sz="1800" dirty="0">
                <a:solidFill>
                  <a:srgbClr val="F2E782"/>
                </a:solidFill>
                <a:latin typeface="Prata" pitchFamily="34" charset="0"/>
              </a:rPr>
              <a:t>) Predicted </a:t>
            </a:r>
            <a:r>
              <a:rPr lang="en-US" sz="1800" dirty="0" err="1">
                <a:solidFill>
                  <a:srgbClr val="F2E782"/>
                </a:solidFill>
                <a:latin typeface="Prata" pitchFamily="34" charset="0"/>
              </a:rPr>
              <a:t>datset</a:t>
            </a:r>
            <a:endParaRPr lang="en-US" sz="1800" dirty="0"/>
          </a:p>
        </p:txBody>
      </p:sp>
      <p:sp>
        <p:nvSpPr>
          <p:cNvPr id="2" name="TextBox 1">
            <a:extLst>
              <a:ext uri="{FF2B5EF4-FFF2-40B4-BE49-F238E27FC236}">
                <a16:creationId xmlns:a16="http://schemas.microsoft.com/office/drawing/2014/main" id="{7C139680-6CF9-18C5-0245-1E12D9B906EA}"/>
              </a:ext>
            </a:extLst>
          </p:cNvPr>
          <p:cNvSpPr txBox="1"/>
          <p:nvPr/>
        </p:nvSpPr>
        <p:spPr>
          <a:xfrm>
            <a:off x="1794669" y="10084800"/>
            <a:ext cx="2590800" cy="369332"/>
          </a:xfrm>
          <a:prstGeom prst="rect">
            <a:avLst/>
          </a:prstGeom>
          <a:noFill/>
        </p:spPr>
        <p:txBody>
          <a:bodyPr wrap="square">
            <a:spAutoFit/>
          </a:bodyPr>
          <a:lstStyle/>
          <a:p>
            <a:r>
              <a:rPr lang="en-US" dirty="0">
                <a:solidFill>
                  <a:srgbClr val="F2E782"/>
                </a:solidFill>
                <a:latin typeface="Prata" pitchFamily="34" charset="0"/>
              </a:rPr>
              <a:t>Area </a:t>
            </a:r>
            <a:r>
              <a:rPr lang="en-US" sz="1800" dirty="0">
                <a:solidFill>
                  <a:srgbClr val="F2E782"/>
                </a:solidFill>
                <a:latin typeface="Prata" pitchFamily="34" charset="0"/>
              </a:rPr>
              <a:t>vs power plot</a:t>
            </a:r>
            <a:endParaRPr lang="en-US" sz="1800" dirty="0"/>
          </a:p>
        </p:txBody>
      </p:sp>
      <p:sp>
        <p:nvSpPr>
          <p:cNvPr id="5" name="TextBox 4">
            <a:extLst>
              <a:ext uri="{FF2B5EF4-FFF2-40B4-BE49-F238E27FC236}">
                <a16:creationId xmlns:a16="http://schemas.microsoft.com/office/drawing/2014/main" id="{EAB87D54-B348-4041-5518-20C3AF411B9C}"/>
              </a:ext>
            </a:extLst>
          </p:cNvPr>
          <p:cNvSpPr txBox="1"/>
          <p:nvPr/>
        </p:nvSpPr>
        <p:spPr>
          <a:xfrm>
            <a:off x="6214269" y="10092420"/>
            <a:ext cx="2438400" cy="369332"/>
          </a:xfrm>
          <a:prstGeom prst="rect">
            <a:avLst/>
          </a:prstGeom>
          <a:noFill/>
        </p:spPr>
        <p:txBody>
          <a:bodyPr wrap="square">
            <a:spAutoFit/>
          </a:bodyPr>
          <a:lstStyle/>
          <a:p>
            <a:r>
              <a:rPr lang="en-US" dirty="0">
                <a:solidFill>
                  <a:srgbClr val="F2E782"/>
                </a:solidFill>
                <a:latin typeface="Prata" pitchFamily="34" charset="0"/>
              </a:rPr>
              <a:t>Delay vs Area </a:t>
            </a:r>
            <a:r>
              <a:rPr lang="en-US" sz="1800" dirty="0">
                <a:solidFill>
                  <a:srgbClr val="F2E782"/>
                </a:solidFill>
                <a:latin typeface="Prata" pitchFamily="34" charset="0"/>
              </a:rPr>
              <a:t> plot</a:t>
            </a:r>
            <a:endParaRPr lang="en-US" sz="1800" dirty="0"/>
          </a:p>
        </p:txBody>
      </p:sp>
      <p:sp>
        <p:nvSpPr>
          <p:cNvPr id="7" name="TextBox 6">
            <a:extLst>
              <a:ext uri="{FF2B5EF4-FFF2-40B4-BE49-F238E27FC236}">
                <a16:creationId xmlns:a16="http://schemas.microsoft.com/office/drawing/2014/main" id="{386BA7C3-DD62-D0A5-1CD7-DEB5D234CA1F}"/>
              </a:ext>
            </a:extLst>
          </p:cNvPr>
          <p:cNvSpPr txBox="1"/>
          <p:nvPr/>
        </p:nvSpPr>
        <p:spPr>
          <a:xfrm>
            <a:off x="10176669" y="10058950"/>
            <a:ext cx="2438400" cy="369332"/>
          </a:xfrm>
          <a:prstGeom prst="rect">
            <a:avLst/>
          </a:prstGeom>
          <a:noFill/>
        </p:spPr>
        <p:txBody>
          <a:bodyPr wrap="square">
            <a:spAutoFit/>
          </a:bodyPr>
          <a:lstStyle/>
          <a:p>
            <a:r>
              <a:rPr lang="en-US" dirty="0">
                <a:solidFill>
                  <a:srgbClr val="F2E782"/>
                </a:solidFill>
                <a:latin typeface="Prata" pitchFamily="34" charset="0"/>
              </a:rPr>
              <a:t>Delay</a:t>
            </a:r>
            <a:r>
              <a:rPr lang="en-US" sz="1800" dirty="0">
                <a:solidFill>
                  <a:srgbClr val="F2E782"/>
                </a:solidFill>
                <a:latin typeface="Prata" pitchFamily="34" charset="0"/>
              </a:rPr>
              <a:t> vs power plot</a:t>
            </a:r>
            <a:endParaRPr lang="en-US" sz="1800" dirty="0"/>
          </a:p>
        </p:txBody>
      </p:sp>
    </p:spTree>
    <p:extLst>
      <p:ext uri="{BB962C8B-B14F-4D97-AF65-F5344CB8AC3E}">
        <p14:creationId xmlns:p14="http://schemas.microsoft.com/office/powerpoint/2010/main" val="267170833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DF850F-A1B9-E7D4-9333-879B5E0D0228}"/>
              </a:ext>
            </a:extLst>
          </p:cNvPr>
          <p:cNvPicPr>
            <a:picLocks noChangeAspect="1"/>
          </p:cNvPicPr>
          <p:nvPr/>
        </p:nvPicPr>
        <p:blipFill>
          <a:blip r:embed="rId2"/>
          <a:stretch>
            <a:fillRect/>
          </a:stretch>
        </p:blipFill>
        <p:spPr>
          <a:xfrm>
            <a:off x="396351" y="1308100"/>
            <a:ext cx="13361718" cy="3849867"/>
          </a:xfrm>
          <a:prstGeom prst="rect">
            <a:avLst/>
          </a:prstGeom>
        </p:spPr>
      </p:pic>
      <p:sp>
        <p:nvSpPr>
          <p:cNvPr id="2" name="Rectangle 1">
            <a:extLst>
              <a:ext uri="{FF2B5EF4-FFF2-40B4-BE49-F238E27FC236}">
                <a16:creationId xmlns:a16="http://schemas.microsoft.com/office/drawing/2014/main" id="{FC5D71E1-3941-AC2A-FF57-0479AFE60C69}"/>
              </a:ext>
            </a:extLst>
          </p:cNvPr>
          <p:cNvSpPr>
            <a:spLocks noChangeArrowheads="1"/>
          </p:cNvSpPr>
          <p:nvPr/>
        </p:nvSpPr>
        <p:spPr bwMode="auto">
          <a:xfrm>
            <a:off x="638310" y="6381978"/>
            <a:ext cx="128778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 this project, neural networks were employed to model the performance metrics—power, delay, and area—of CMOS inverter, CMOS NAND, and pseudo-NMOS NOR circuits. Compared to Random Forest, neural networks showed superior capability in capturing highly nonlinear and complex relationships in the transistor sizing data, resulting in more accurate and generalizable predictions. Their ability to learn intricate feature interactions makes them particularly well-suited for modeling subtle device behaviors across different circuit topologies. This improved precision enables more effective design space exploration and optimization. Consequently, neural networks offer a powerful alternative to Random Forests for advanced VLSI circuit performance prediction and optimization tasks.</a:t>
            </a:r>
          </a:p>
        </p:txBody>
      </p:sp>
      <p:sp>
        <p:nvSpPr>
          <p:cNvPr id="3" name="TextBox 2">
            <a:extLst>
              <a:ext uri="{FF2B5EF4-FFF2-40B4-BE49-F238E27FC236}">
                <a16:creationId xmlns:a16="http://schemas.microsoft.com/office/drawing/2014/main" id="{B721740E-9F8B-7A89-2EA6-4535EDB6ABA9}"/>
              </a:ext>
            </a:extLst>
          </p:cNvPr>
          <p:cNvSpPr txBox="1"/>
          <p:nvPr/>
        </p:nvSpPr>
        <p:spPr>
          <a:xfrm>
            <a:off x="2238703" y="5199623"/>
            <a:ext cx="3373340" cy="369332"/>
          </a:xfrm>
          <a:prstGeom prst="rect">
            <a:avLst/>
          </a:prstGeom>
          <a:noFill/>
        </p:spPr>
        <p:txBody>
          <a:bodyPr wrap="square">
            <a:spAutoFit/>
          </a:bodyPr>
          <a:lstStyle/>
          <a:p>
            <a:r>
              <a:rPr lang="en-US" sz="1800" dirty="0">
                <a:solidFill>
                  <a:srgbClr val="F2E782"/>
                </a:solidFill>
                <a:latin typeface="Prata" pitchFamily="34" charset="0"/>
              </a:rPr>
              <a:t>W/N vs power plot</a:t>
            </a:r>
            <a:endParaRPr lang="en-US" sz="1800" dirty="0"/>
          </a:p>
        </p:txBody>
      </p:sp>
      <p:sp>
        <p:nvSpPr>
          <p:cNvPr id="4" name="TextBox 3">
            <a:extLst>
              <a:ext uri="{FF2B5EF4-FFF2-40B4-BE49-F238E27FC236}">
                <a16:creationId xmlns:a16="http://schemas.microsoft.com/office/drawing/2014/main" id="{FECE6BB9-F204-10F1-C3F7-4953C9BB486B}"/>
              </a:ext>
            </a:extLst>
          </p:cNvPr>
          <p:cNvSpPr txBox="1"/>
          <p:nvPr/>
        </p:nvSpPr>
        <p:spPr>
          <a:xfrm>
            <a:off x="6450242" y="5232325"/>
            <a:ext cx="3124201" cy="369332"/>
          </a:xfrm>
          <a:prstGeom prst="rect">
            <a:avLst/>
          </a:prstGeom>
          <a:noFill/>
        </p:spPr>
        <p:txBody>
          <a:bodyPr wrap="square">
            <a:spAutoFit/>
          </a:bodyPr>
          <a:lstStyle/>
          <a:p>
            <a:r>
              <a:rPr lang="en-US" sz="1800" dirty="0">
                <a:solidFill>
                  <a:srgbClr val="F2E782"/>
                </a:solidFill>
                <a:latin typeface="Prata" pitchFamily="34" charset="0"/>
              </a:rPr>
              <a:t>W/N vs delay plot</a:t>
            </a:r>
            <a:endParaRPr lang="en-US" sz="1800" dirty="0"/>
          </a:p>
        </p:txBody>
      </p:sp>
      <p:sp>
        <p:nvSpPr>
          <p:cNvPr id="6" name="TextBox 5">
            <a:extLst>
              <a:ext uri="{FF2B5EF4-FFF2-40B4-BE49-F238E27FC236}">
                <a16:creationId xmlns:a16="http://schemas.microsoft.com/office/drawing/2014/main" id="{4D5D82B3-EFB6-1AB2-655D-C51A41BE1279}"/>
              </a:ext>
            </a:extLst>
          </p:cNvPr>
          <p:cNvSpPr txBox="1"/>
          <p:nvPr/>
        </p:nvSpPr>
        <p:spPr>
          <a:xfrm>
            <a:off x="10412642" y="5232325"/>
            <a:ext cx="3124201" cy="369332"/>
          </a:xfrm>
          <a:prstGeom prst="rect">
            <a:avLst/>
          </a:prstGeom>
          <a:noFill/>
        </p:spPr>
        <p:txBody>
          <a:bodyPr wrap="square">
            <a:spAutoFit/>
          </a:bodyPr>
          <a:lstStyle/>
          <a:p>
            <a:r>
              <a:rPr lang="en-US" sz="1800" dirty="0">
                <a:solidFill>
                  <a:srgbClr val="F2E782"/>
                </a:solidFill>
                <a:latin typeface="Prata" pitchFamily="34" charset="0"/>
              </a:rPr>
              <a:t>M W/N vs Area plot</a:t>
            </a:r>
            <a:endParaRPr lang="en-US" sz="1800" dirty="0"/>
          </a:p>
        </p:txBody>
      </p:sp>
    </p:spTree>
    <p:extLst>
      <p:ext uri="{BB962C8B-B14F-4D97-AF65-F5344CB8AC3E}">
        <p14:creationId xmlns:p14="http://schemas.microsoft.com/office/powerpoint/2010/main" val="133421328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95596" y="1675654"/>
            <a:ext cx="7666800" cy="690706"/>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5408"/>
              </a:lnSpc>
              <a:buNone/>
            </a:pPr>
            <a:r>
              <a:rPr lang="en-US" sz="4337">
                <a:solidFill>
                  <a:srgbClr val="76B9FF"/>
                </a:solidFill>
                <a:latin typeface="Roboto Slab" pitchFamily="34" charset="0"/>
                <a:ea typeface="Roboto Slab" pitchFamily="34" charset="-122"/>
                <a:cs typeface="Roboto Slab" pitchFamily="34" charset="-120"/>
              </a:rPr>
              <a:t>Why We Used These Models?</a:t>
            </a:r>
            <a:endParaRPr lang="en-US" sz="4337"/>
          </a:p>
        </p:txBody>
      </p:sp>
      <p:sp>
        <p:nvSpPr>
          <p:cNvPr id="3" name="Text 1"/>
          <p:cNvSpPr/>
          <p:nvPr/>
        </p:nvSpPr>
        <p:spPr>
          <a:xfrm>
            <a:off x="495596" y="2576638"/>
            <a:ext cx="2762939"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680"/>
              </a:lnSpc>
              <a:buNone/>
            </a:pPr>
            <a:r>
              <a:rPr lang="en-US" sz="2144">
                <a:solidFill>
                  <a:srgbClr val="76B9FF"/>
                </a:solidFill>
                <a:latin typeface="Roboto Slab" pitchFamily="34" charset="0"/>
                <a:ea typeface="Roboto Slab" pitchFamily="34" charset="-122"/>
                <a:cs typeface="Roboto Slab" pitchFamily="34" charset="-120"/>
              </a:rPr>
              <a:t>Random Forest</a:t>
            </a:r>
            <a:endParaRPr lang="en-US" sz="2144"/>
          </a:p>
        </p:txBody>
      </p:sp>
      <p:sp>
        <p:nvSpPr>
          <p:cNvPr id="4" name="Text 2"/>
          <p:cNvSpPr/>
          <p:nvPr/>
        </p:nvSpPr>
        <p:spPr>
          <a:xfrm>
            <a:off x="495596" y="3142963"/>
            <a:ext cx="6085475" cy="35364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1705">
                <a:solidFill>
                  <a:srgbClr val="D6E5EF"/>
                </a:solidFill>
                <a:latin typeface="Roboto" pitchFamily="34" charset="0"/>
                <a:ea typeface="Roboto" pitchFamily="34" charset="-122"/>
                <a:cs typeface="Roboto" pitchFamily="34" charset="-120"/>
              </a:rPr>
              <a:t>Efficient for small datasets</a:t>
            </a:r>
            <a:endParaRPr lang="en-US" sz="1705"/>
          </a:p>
        </p:txBody>
      </p:sp>
      <p:sp>
        <p:nvSpPr>
          <p:cNvPr id="5" name="Text 3"/>
          <p:cNvSpPr/>
          <p:nvPr/>
        </p:nvSpPr>
        <p:spPr>
          <a:xfrm>
            <a:off x="495596" y="3695482"/>
            <a:ext cx="6085475" cy="35364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1705">
                <a:solidFill>
                  <a:srgbClr val="D6E5EF"/>
                </a:solidFill>
                <a:latin typeface="Roboto" pitchFamily="34" charset="0"/>
                <a:ea typeface="Roboto" pitchFamily="34" charset="-122"/>
                <a:cs typeface="Roboto" pitchFamily="34" charset="-120"/>
              </a:rPr>
              <a:t>Faster speed</a:t>
            </a:r>
            <a:endParaRPr lang="en-US" sz="1705"/>
          </a:p>
        </p:txBody>
      </p:sp>
      <p:sp>
        <p:nvSpPr>
          <p:cNvPr id="6" name="Text 4"/>
          <p:cNvSpPr/>
          <p:nvPr/>
        </p:nvSpPr>
        <p:spPr>
          <a:xfrm>
            <a:off x="7127787" y="2576638"/>
            <a:ext cx="2762939"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680"/>
              </a:lnSpc>
              <a:buNone/>
            </a:pPr>
            <a:r>
              <a:rPr lang="en-US" sz="2144">
                <a:solidFill>
                  <a:srgbClr val="76B9FF"/>
                </a:solidFill>
                <a:latin typeface="Roboto Slab" pitchFamily="34" charset="0"/>
                <a:ea typeface="Roboto Slab" pitchFamily="34" charset="-122"/>
                <a:cs typeface="Roboto Slab" pitchFamily="34" charset="-120"/>
              </a:rPr>
              <a:t>Neural Networks</a:t>
            </a:r>
            <a:endParaRPr lang="en-US" sz="2144"/>
          </a:p>
        </p:txBody>
      </p:sp>
      <p:sp>
        <p:nvSpPr>
          <p:cNvPr id="7" name="Text 5"/>
          <p:cNvSpPr/>
          <p:nvPr/>
        </p:nvSpPr>
        <p:spPr>
          <a:xfrm>
            <a:off x="7127787" y="3142963"/>
            <a:ext cx="6085475" cy="35364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1705" dirty="0">
                <a:solidFill>
                  <a:srgbClr val="D6E5EF"/>
                </a:solidFill>
                <a:latin typeface="Roboto" pitchFamily="34" charset="0"/>
                <a:ea typeface="Roboto" pitchFamily="34" charset="-122"/>
                <a:cs typeface="Roboto" pitchFamily="34" charset="-120"/>
              </a:rPr>
              <a:t>Generalize better for larger datasets</a:t>
            </a:r>
            <a:endParaRPr lang="en-US" sz="1705" dirty="0"/>
          </a:p>
        </p:txBody>
      </p:sp>
      <p:sp>
        <p:nvSpPr>
          <p:cNvPr id="8" name="Text 6"/>
          <p:cNvSpPr/>
          <p:nvPr/>
        </p:nvSpPr>
        <p:spPr>
          <a:xfrm>
            <a:off x="7127787" y="3695482"/>
            <a:ext cx="6085475" cy="35364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1705">
                <a:solidFill>
                  <a:srgbClr val="D6E5EF"/>
                </a:solidFill>
                <a:latin typeface="Roboto" pitchFamily="34" charset="0"/>
                <a:ea typeface="Roboto" pitchFamily="34" charset="-122"/>
                <a:cs typeface="Roboto" pitchFamily="34" charset="-120"/>
              </a:rPr>
              <a:t>Higher accuracy</a:t>
            </a:r>
            <a:endParaRPr lang="en-US" sz="1705"/>
          </a:p>
        </p:txBody>
      </p:sp>
      <p:sp>
        <p:nvSpPr>
          <p:cNvPr id="9" name="Text 7"/>
          <p:cNvSpPr/>
          <p:nvPr/>
        </p:nvSpPr>
        <p:spPr>
          <a:xfrm>
            <a:off x="7127787" y="4248000"/>
            <a:ext cx="6085475" cy="35364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1705">
                <a:solidFill>
                  <a:srgbClr val="D6E5EF"/>
                </a:solidFill>
                <a:latin typeface="Roboto" pitchFamily="34" charset="0"/>
                <a:ea typeface="Roboto" pitchFamily="34" charset="-122"/>
                <a:cs typeface="Roboto" pitchFamily="34" charset="-120"/>
              </a:rPr>
              <a:t>Better scalability</a:t>
            </a:r>
            <a:endParaRPr lang="en-US" sz="1705"/>
          </a:p>
        </p:txBody>
      </p:sp>
      <p:sp>
        <p:nvSpPr>
          <p:cNvPr id="10" name="Text 0">
            <a:extLst>
              <a:ext uri="{FF2B5EF4-FFF2-40B4-BE49-F238E27FC236}">
                <a16:creationId xmlns:a16="http://schemas.microsoft.com/office/drawing/2014/main" id="{AFD4801A-96A9-6767-9277-371886B86F98}"/>
              </a:ext>
            </a:extLst>
          </p:cNvPr>
          <p:cNvSpPr/>
          <p:nvPr/>
        </p:nvSpPr>
        <p:spPr>
          <a:xfrm>
            <a:off x="413846" y="4847230"/>
            <a:ext cx="6496905" cy="621670"/>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873"/>
              </a:lnSpc>
              <a:buNone/>
            </a:pPr>
            <a:r>
              <a:rPr lang="en-US" sz="3898">
                <a:solidFill>
                  <a:srgbClr val="76B9FF"/>
                </a:solidFill>
                <a:latin typeface="Roboto Slab" pitchFamily="34" charset="0"/>
                <a:ea typeface="Roboto Slab" pitchFamily="34" charset="-122"/>
                <a:cs typeface="Roboto Slab" pitchFamily="34" charset="-120"/>
              </a:rPr>
              <a:t>Evaluating Model Accuracy</a:t>
            </a:r>
            <a:endParaRPr lang="en-US" sz="3898"/>
          </a:p>
        </p:txBody>
      </p:sp>
      <p:sp>
        <p:nvSpPr>
          <p:cNvPr id="11" name="Shape 1">
            <a:extLst>
              <a:ext uri="{FF2B5EF4-FFF2-40B4-BE49-F238E27FC236}">
                <a16:creationId xmlns:a16="http://schemas.microsoft.com/office/drawing/2014/main" id="{1122521D-725B-051C-E681-7D4A18CEF3BF}"/>
              </a:ext>
            </a:extLst>
          </p:cNvPr>
          <p:cNvSpPr/>
          <p:nvPr/>
        </p:nvSpPr>
        <p:spPr>
          <a:xfrm>
            <a:off x="413846" y="5767203"/>
            <a:ext cx="4104206" cy="1775205"/>
          </a:xfrm>
          <a:prstGeom prst="roundRect">
            <a:avLst>
              <a:gd name="adj" fmla="val 1681"/>
            </a:avLst>
          </a:prstGeom>
          <a:solidFill>
            <a:srgbClr val="3F4652"/>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12" name="Text 2">
            <a:extLst>
              <a:ext uri="{FF2B5EF4-FFF2-40B4-BE49-F238E27FC236}">
                <a16:creationId xmlns:a16="http://schemas.microsoft.com/office/drawing/2014/main" id="{BC61F7EE-DA0D-659D-8D4B-A5B076C0638D}"/>
              </a:ext>
            </a:extLst>
          </p:cNvPr>
          <p:cNvSpPr/>
          <p:nvPr/>
        </p:nvSpPr>
        <p:spPr>
          <a:xfrm>
            <a:off x="612716" y="5966073"/>
            <a:ext cx="3232614"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1949">
                <a:solidFill>
                  <a:srgbClr val="D6E5EF"/>
                </a:solidFill>
                <a:latin typeface="Roboto Slab" pitchFamily="34" charset="0"/>
                <a:ea typeface="Roboto Slab" pitchFamily="34" charset="-122"/>
                <a:cs typeface="Roboto Slab" pitchFamily="34" charset="-120"/>
              </a:rPr>
              <a:t>Mean Absolute Error (MAE)</a:t>
            </a:r>
            <a:endParaRPr lang="en-US" sz="1949"/>
          </a:p>
        </p:txBody>
      </p:sp>
      <p:sp>
        <p:nvSpPr>
          <p:cNvPr id="13" name="Text 3">
            <a:extLst>
              <a:ext uri="{FF2B5EF4-FFF2-40B4-BE49-F238E27FC236}">
                <a16:creationId xmlns:a16="http://schemas.microsoft.com/office/drawing/2014/main" id="{44284ADE-3BF3-D433-0B24-96C77091A4CF}"/>
              </a:ext>
            </a:extLst>
          </p:cNvPr>
          <p:cNvSpPr/>
          <p:nvPr/>
        </p:nvSpPr>
        <p:spPr>
          <a:xfrm>
            <a:off x="612716" y="6396069"/>
            <a:ext cx="3706467" cy="636754"/>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85"/>
              </a:lnSpc>
              <a:buNone/>
            </a:pPr>
            <a:r>
              <a:rPr lang="en-US" sz="1559">
                <a:solidFill>
                  <a:srgbClr val="D6E5EF"/>
                </a:solidFill>
                <a:latin typeface="Roboto" pitchFamily="34" charset="0"/>
                <a:ea typeface="Roboto" pitchFamily="34" charset="-122"/>
                <a:cs typeface="Roboto" pitchFamily="34" charset="-120"/>
              </a:rPr>
              <a:t>Used to validate predictions against actual LTspice results</a:t>
            </a:r>
            <a:endParaRPr lang="en-US" sz="1559"/>
          </a:p>
        </p:txBody>
      </p:sp>
      <p:sp>
        <p:nvSpPr>
          <p:cNvPr id="14" name="Shape 4">
            <a:extLst>
              <a:ext uri="{FF2B5EF4-FFF2-40B4-BE49-F238E27FC236}">
                <a16:creationId xmlns:a16="http://schemas.microsoft.com/office/drawing/2014/main" id="{EFA9A8CB-C00D-7678-784A-A31FF405C498}"/>
              </a:ext>
            </a:extLst>
          </p:cNvPr>
          <p:cNvSpPr/>
          <p:nvPr/>
        </p:nvSpPr>
        <p:spPr>
          <a:xfrm>
            <a:off x="4716921" y="5767203"/>
            <a:ext cx="4104206" cy="1775205"/>
          </a:xfrm>
          <a:prstGeom prst="roundRect">
            <a:avLst>
              <a:gd name="adj" fmla="val 1681"/>
            </a:avLst>
          </a:prstGeom>
          <a:solidFill>
            <a:srgbClr val="3F4652"/>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15" name="Text 5">
            <a:extLst>
              <a:ext uri="{FF2B5EF4-FFF2-40B4-BE49-F238E27FC236}">
                <a16:creationId xmlns:a16="http://schemas.microsoft.com/office/drawing/2014/main" id="{BDCBA938-4789-C810-5DB2-D596F0295B52}"/>
              </a:ext>
            </a:extLst>
          </p:cNvPr>
          <p:cNvSpPr/>
          <p:nvPr/>
        </p:nvSpPr>
        <p:spPr>
          <a:xfrm>
            <a:off x="4915791" y="5966073"/>
            <a:ext cx="3706467" cy="62143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1949">
                <a:solidFill>
                  <a:srgbClr val="D6E5EF"/>
                </a:solidFill>
                <a:latin typeface="Roboto Slab" pitchFamily="34" charset="0"/>
                <a:ea typeface="Roboto Slab" pitchFamily="34" charset="-122"/>
                <a:cs typeface="Roboto Slab" pitchFamily="34" charset="-120"/>
              </a:rPr>
              <a:t>Root Mean Square Error (RMSE)</a:t>
            </a:r>
            <a:endParaRPr lang="en-US" sz="1949"/>
          </a:p>
        </p:txBody>
      </p:sp>
      <p:sp>
        <p:nvSpPr>
          <p:cNvPr id="16" name="Text 6">
            <a:extLst>
              <a:ext uri="{FF2B5EF4-FFF2-40B4-BE49-F238E27FC236}">
                <a16:creationId xmlns:a16="http://schemas.microsoft.com/office/drawing/2014/main" id="{312B9BE7-D7A6-A7EA-412B-124530EAF402}"/>
              </a:ext>
            </a:extLst>
          </p:cNvPr>
          <p:cNvSpPr/>
          <p:nvPr/>
        </p:nvSpPr>
        <p:spPr>
          <a:xfrm>
            <a:off x="4915791" y="6706786"/>
            <a:ext cx="3706467" cy="636754"/>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85"/>
              </a:lnSpc>
              <a:buNone/>
            </a:pPr>
            <a:r>
              <a:rPr lang="en-US" sz="1559">
                <a:solidFill>
                  <a:srgbClr val="D6E5EF"/>
                </a:solidFill>
                <a:latin typeface="Roboto" pitchFamily="34" charset="0"/>
                <a:ea typeface="Roboto" pitchFamily="34" charset="-122"/>
                <a:cs typeface="Roboto" pitchFamily="34" charset="-120"/>
              </a:rPr>
              <a:t>Used to validate predictions against actual LTspice results</a:t>
            </a:r>
            <a:endParaRPr lang="en-US" sz="1559"/>
          </a:p>
        </p:txBody>
      </p:sp>
      <p:sp>
        <p:nvSpPr>
          <p:cNvPr id="17" name="Shape 7">
            <a:extLst>
              <a:ext uri="{FF2B5EF4-FFF2-40B4-BE49-F238E27FC236}">
                <a16:creationId xmlns:a16="http://schemas.microsoft.com/office/drawing/2014/main" id="{2080AD45-C5DD-D1C2-142A-3E0D047765F2}"/>
              </a:ext>
            </a:extLst>
          </p:cNvPr>
          <p:cNvSpPr/>
          <p:nvPr/>
        </p:nvSpPr>
        <p:spPr>
          <a:xfrm>
            <a:off x="9019998" y="5767203"/>
            <a:ext cx="4104206" cy="1775205"/>
          </a:xfrm>
          <a:prstGeom prst="roundRect">
            <a:avLst>
              <a:gd name="adj" fmla="val 1681"/>
            </a:avLst>
          </a:prstGeom>
          <a:solidFill>
            <a:srgbClr val="3F4652"/>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18" name="Text 8">
            <a:extLst>
              <a:ext uri="{FF2B5EF4-FFF2-40B4-BE49-F238E27FC236}">
                <a16:creationId xmlns:a16="http://schemas.microsoft.com/office/drawing/2014/main" id="{AFE1ED7D-89D9-3C2B-2486-058B5FF0C96E}"/>
              </a:ext>
            </a:extLst>
          </p:cNvPr>
          <p:cNvSpPr/>
          <p:nvPr/>
        </p:nvSpPr>
        <p:spPr>
          <a:xfrm>
            <a:off x="9218866" y="5966073"/>
            <a:ext cx="2486681"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1949">
                <a:solidFill>
                  <a:srgbClr val="D6E5EF"/>
                </a:solidFill>
                <a:latin typeface="Roboto Slab" pitchFamily="34" charset="0"/>
                <a:ea typeface="Roboto Slab" pitchFamily="34" charset="-122"/>
                <a:cs typeface="Roboto Slab" pitchFamily="34" charset="-120"/>
              </a:rPr>
              <a:t>R² Score</a:t>
            </a:r>
            <a:endParaRPr lang="en-US" sz="1949"/>
          </a:p>
        </p:txBody>
      </p:sp>
      <p:sp>
        <p:nvSpPr>
          <p:cNvPr id="19" name="Text 9">
            <a:extLst>
              <a:ext uri="{FF2B5EF4-FFF2-40B4-BE49-F238E27FC236}">
                <a16:creationId xmlns:a16="http://schemas.microsoft.com/office/drawing/2014/main" id="{6AA7A45D-6299-2C11-479F-9F8080E533EB}"/>
              </a:ext>
            </a:extLst>
          </p:cNvPr>
          <p:cNvSpPr/>
          <p:nvPr/>
        </p:nvSpPr>
        <p:spPr>
          <a:xfrm>
            <a:off x="9218866" y="6396069"/>
            <a:ext cx="3706467" cy="636754"/>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85"/>
              </a:lnSpc>
              <a:buNone/>
            </a:pPr>
            <a:r>
              <a:rPr lang="en-US" sz="1559">
                <a:solidFill>
                  <a:srgbClr val="D6E5EF"/>
                </a:solidFill>
                <a:latin typeface="Roboto" pitchFamily="34" charset="0"/>
                <a:ea typeface="Roboto" pitchFamily="34" charset="-122"/>
                <a:cs typeface="Roboto" pitchFamily="34" charset="-120"/>
              </a:rPr>
              <a:t>Used to validate predictions against actual LTspice results</a:t>
            </a:r>
            <a:endParaRPr lang="en-US" sz="1559"/>
          </a:p>
        </p:txBody>
      </p:sp>
      <p:sp>
        <p:nvSpPr>
          <p:cNvPr id="20" name="Text 10">
            <a:extLst>
              <a:ext uri="{FF2B5EF4-FFF2-40B4-BE49-F238E27FC236}">
                <a16:creationId xmlns:a16="http://schemas.microsoft.com/office/drawing/2014/main" id="{4A13E33E-1243-F604-AD46-988B18F7ED0E}"/>
              </a:ext>
            </a:extLst>
          </p:cNvPr>
          <p:cNvSpPr/>
          <p:nvPr/>
        </p:nvSpPr>
        <p:spPr>
          <a:xfrm>
            <a:off x="259299" y="8015914"/>
            <a:ext cx="4059884"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3200" dirty="0">
                <a:solidFill>
                  <a:srgbClr val="76B9FF"/>
                </a:solidFill>
                <a:latin typeface="Roboto Slab" pitchFamily="34" charset="0"/>
                <a:ea typeface="Roboto Slab" pitchFamily="34" charset="-122"/>
                <a:cs typeface="Roboto Slab" pitchFamily="34" charset="-120"/>
              </a:rPr>
              <a:t> What we have Obtained From Step 3</a:t>
            </a:r>
            <a:endParaRPr lang="en-US" sz="3200" dirty="0"/>
          </a:p>
        </p:txBody>
      </p:sp>
      <p:sp>
        <p:nvSpPr>
          <p:cNvPr id="21" name="Text 11">
            <a:extLst>
              <a:ext uri="{FF2B5EF4-FFF2-40B4-BE49-F238E27FC236}">
                <a16:creationId xmlns:a16="http://schemas.microsoft.com/office/drawing/2014/main" id="{B1BF1974-F9AD-960B-A327-59E2B4EECE98}"/>
              </a:ext>
            </a:extLst>
          </p:cNvPr>
          <p:cNvSpPr/>
          <p:nvPr/>
        </p:nvSpPr>
        <p:spPr>
          <a:xfrm>
            <a:off x="495596" y="8730601"/>
            <a:ext cx="12710240" cy="31837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85"/>
              </a:lnSpc>
              <a:buNone/>
            </a:pPr>
            <a:r>
              <a:rPr lang="en-US" sz="2400" dirty="0">
                <a:solidFill>
                  <a:srgbClr val="D6E5EF"/>
                </a:solidFill>
                <a:latin typeface="Roboto" pitchFamily="34" charset="0"/>
                <a:ea typeface="Roboto" pitchFamily="34" charset="-122"/>
                <a:cs typeface="Roboto" pitchFamily="34" charset="-120"/>
              </a:rPr>
              <a:t>We have Obtained the predicted values and </a:t>
            </a:r>
            <a:r>
              <a:rPr lang="en-US" sz="2400" dirty="0">
                <a:solidFill>
                  <a:schemeClr val="bg1"/>
                </a:solidFill>
                <a:latin typeface="Roboto Slab" pitchFamily="34" charset="0"/>
                <a:ea typeface="Roboto Slab" pitchFamily="34" charset="-122"/>
                <a:cs typeface="Roboto Slab" pitchFamily="34" charset="-120"/>
              </a:rPr>
              <a:t>graphs of Power vs delay, Power vs area and </a:t>
            </a:r>
          </a:p>
          <a:p>
            <a:pPr marL="0" indent="0">
              <a:lnSpc>
                <a:spcPts val="2485"/>
              </a:lnSpc>
              <a:buNone/>
            </a:pPr>
            <a:r>
              <a:rPr lang="en-US" sz="2400" dirty="0">
                <a:solidFill>
                  <a:schemeClr val="bg1"/>
                </a:solidFill>
                <a:latin typeface="Roboto Slab" pitchFamily="34" charset="0"/>
                <a:ea typeface="Roboto Slab" pitchFamily="34" charset="-122"/>
                <a:cs typeface="Roboto Slab" pitchFamily="34" charset="-120"/>
              </a:rPr>
              <a:t>Delay vs  Area for both the Model</a:t>
            </a:r>
            <a:endParaRPr lang="en-US" sz="2400" dirty="0">
              <a:solidFill>
                <a:schemeClr val="bg1"/>
              </a:solidFill>
            </a:endParaRPr>
          </a:p>
        </p:txBody>
      </p:sp>
      <p:pic>
        <p:nvPicPr>
          <p:cNvPr id="23" name="Picture 22">
            <a:extLst>
              <a:ext uri="{FF2B5EF4-FFF2-40B4-BE49-F238E27FC236}">
                <a16:creationId xmlns:a16="http://schemas.microsoft.com/office/drawing/2014/main" id="{47E221CF-13BA-5E73-E99A-B19CFA58571D}"/>
              </a:ext>
            </a:extLst>
          </p:cNvPr>
          <p:cNvPicPr>
            <a:picLocks noChangeAspect="1"/>
          </p:cNvPicPr>
          <p:nvPr/>
        </p:nvPicPr>
        <p:blipFill>
          <a:blip r:embed="rId3"/>
          <a:stretch>
            <a:fillRect/>
          </a:stretch>
        </p:blipFill>
        <p:spPr>
          <a:xfrm>
            <a:off x="12076308" y="9918700"/>
            <a:ext cx="2095792" cy="737629"/>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910836" y="1336824"/>
            <a:ext cx="5346502" cy="8019752"/>
          </a:xfrm>
          <a:prstGeom prst="rect">
            <a:avLst/>
          </a:prstGeom>
        </p:spPr>
      </p:pic>
      <p:sp>
        <p:nvSpPr>
          <p:cNvPr id="3" name="Text 0"/>
          <p:cNvSpPr/>
          <p:nvPr/>
        </p:nvSpPr>
        <p:spPr>
          <a:xfrm>
            <a:off x="773549" y="2196696"/>
            <a:ext cx="7363739" cy="1243340"/>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873"/>
              </a:lnSpc>
              <a:buNone/>
            </a:pPr>
            <a:r>
              <a:rPr lang="en-US" sz="3898">
                <a:solidFill>
                  <a:srgbClr val="76B9FF"/>
                </a:solidFill>
                <a:latin typeface="Roboto Slab" pitchFamily="34" charset="0"/>
                <a:ea typeface="Roboto Slab" pitchFamily="34" charset="-122"/>
                <a:cs typeface="Roboto Slab" pitchFamily="34" charset="-120"/>
              </a:rPr>
              <a:t>Scalability for More Complex Circuits</a:t>
            </a:r>
            <a:endParaRPr lang="en-US" sz="3898"/>
          </a:p>
        </p:txBody>
      </p:sp>
      <p:sp>
        <p:nvSpPr>
          <p:cNvPr id="4" name="Shape 1"/>
          <p:cNvSpPr/>
          <p:nvPr/>
        </p:nvSpPr>
        <p:spPr>
          <a:xfrm>
            <a:off x="773549" y="3962039"/>
            <a:ext cx="447514" cy="447514"/>
          </a:xfrm>
          <a:prstGeom prst="roundRect">
            <a:avLst>
              <a:gd name="adj" fmla="val 6668"/>
            </a:avLst>
          </a:prstGeom>
          <a:solidFill>
            <a:srgbClr val="3F4652"/>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5" name="Text 2"/>
          <p:cNvSpPr/>
          <p:nvPr/>
        </p:nvSpPr>
        <p:spPr>
          <a:xfrm>
            <a:off x="848095" y="3999284"/>
            <a:ext cx="298304" cy="3729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339"/>
              </a:lnSpc>
              <a:buNone/>
            </a:pPr>
            <a:r>
              <a:rPr lang="en-US" sz="2339">
                <a:solidFill>
                  <a:srgbClr val="D6E5EF"/>
                </a:solidFill>
                <a:latin typeface="Roboto Slab" pitchFamily="34" charset="0"/>
                <a:ea typeface="Roboto Slab" pitchFamily="34" charset="-122"/>
                <a:cs typeface="Roboto Slab" pitchFamily="34" charset="-120"/>
              </a:rPr>
              <a:t>1</a:t>
            </a:r>
            <a:endParaRPr lang="en-US" sz="2339"/>
          </a:p>
        </p:txBody>
      </p:sp>
      <p:sp>
        <p:nvSpPr>
          <p:cNvPr id="6" name="Text 3"/>
          <p:cNvSpPr/>
          <p:nvPr/>
        </p:nvSpPr>
        <p:spPr>
          <a:xfrm>
            <a:off x="1419933" y="3962039"/>
            <a:ext cx="4533272"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1949" dirty="0">
                <a:solidFill>
                  <a:srgbClr val="D6E5EF"/>
                </a:solidFill>
                <a:latin typeface="Roboto Slab" pitchFamily="34" charset="0"/>
                <a:ea typeface="Roboto Slab" pitchFamily="34" charset="-122"/>
                <a:cs typeface="Roboto Slab" pitchFamily="34" charset="-120"/>
              </a:rPr>
              <a:t>Generalization Beyond CMOS Circuits</a:t>
            </a:r>
            <a:endParaRPr lang="en-US" sz="1949" dirty="0"/>
          </a:p>
        </p:txBody>
      </p:sp>
      <p:sp>
        <p:nvSpPr>
          <p:cNvPr id="7" name="Text 4"/>
          <p:cNvSpPr/>
          <p:nvPr/>
        </p:nvSpPr>
        <p:spPr>
          <a:xfrm>
            <a:off x="1419933" y="4392034"/>
            <a:ext cx="6717354" cy="636754"/>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85"/>
              </a:lnSpc>
              <a:buNone/>
            </a:pPr>
            <a:r>
              <a:rPr lang="en-US" sz="1559">
                <a:solidFill>
                  <a:srgbClr val="D6E5EF"/>
                </a:solidFill>
                <a:latin typeface="Roboto" pitchFamily="34" charset="0"/>
                <a:ea typeface="Roboto" pitchFamily="34" charset="-122"/>
                <a:cs typeface="Roboto" pitchFamily="34" charset="-120"/>
              </a:rPr>
              <a:t>ML models generalize beyond CMOS inverters, aiding the optimization of sequential circuits, memory elements, and arithmetic circuits.</a:t>
            </a:r>
            <a:endParaRPr lang="en-US" sz="1559"/>
          </a:p>
        </p:txBody>
      </p:sp>
      <p:sp>
        <p:nvSpPr>
          <p:cNvPr id="8" name="Text 5"/>
          <p:cNvSpPr/>
          <p:nvPr/>
        </p:nvSpPr>
        <p:spPr>
          <a:xfrm>
            <a:off x="773549" y="5327091"/>
            <a:ext cx="4973477" cy="621670"/>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873"/>
              </a:lnSpc>
              <a:buNone/>
            </a:pPr>
            <a:r>
              <a:rPr lang="en-US" sz="3898">
                <a:solidFill>
                  <a:srgbClr val="76B9FF"/>
                </a:solidFill>
                <a:latin typeface="Roboto Slab" pitchFamily="34" charset="0"/>
                <a:ea typeface="Roboto Slab" pitchFamily="34" charset="-122"/>
                <a:cs typeface="Roboto Slab" pitchFamily="34" charset="-120"/>
              </a:rPr>
              <a:t>Expected Outcome</a:t>
            </a:r>
            <a:endParaRPr lang="en-US" sz="3898"/>
          </a:p>
        </p:txBody>
      </p:sp>
      <p:sp>
        <p:nvSpPr>
          <p:cNvPr id="9" name="Shape 6"/>
          <p:cNvSpPr/>
          <p:nvPr/>
        </p:nvSpPr>
        <p:spPr>
          <a:xfrm>
            <a:off x="773549" y="6470765"/>
            <a:ext cx="447514" cy="447514"/>
          </a:xfrm>
          <a:prstGeom prst="roundRect">
            <a:avLst>
              <a:gd name="adj" fmla="val 6668"/>
            </a:avLst>
          </a:prstGeom>
          <a:solidFill>
            <a:srgbClr val="3F4652"/>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10" name="Text 7"/>
          <p:cNvSpPr/>
          <p:nvPr/>
        </p:nvSpPr>
        <p:spPr>
          <a:xfrm>
            <a:off x="848095" y="6508010"/>
            <a:ext cx="298304" cy="3729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339"/>
              </a:lnSpc>
              <a:buNone/>
            </a:pPr>
            <a:r>
              <a:rPr lang="en-US" sz="2339">
                <a:solidFill>
                  <a:srgbClr val="D6E5EF"/>
                </a:solidFill>
                <a:latin typeface="Roboto Slab" pitchFamily="34" charset="0"/>
                <a:ea typeface="Roboto Slab" pitchFamily="34" charset="-122"/>
                <a:cs typeface="Roboto Slab" pitchFamily="34" charset="-120"/>
              </a:rPr>
              <a:t>1</a:t>
            </a:r>
            <a:endParaRPr lang="en-US" sz="2339"/>
          </a:p>
        </p:txBody>
      </p:sp>
      <p:sp>
        <p:nvSpPr>
          <p:cNvPr id="11" name="Text 8"/>
          <p:cNvSpPr/>
          <p:nvPr/>
        </p:nvSpPr>
        <p:spPr>
          <a:xfrm>
            <a:off x="1419933" y="6470765"/>
            <a:ext cx="2936051" cy="932157"/>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1949">
                <a:solidFill>
                  <a:srgbClr val="D6E5EF"/>
                </a:solidFill>
                <a:latin typeface="Roboto Slab" pitchFamily="34" charset="0"/>
                <a:ea typeface="Roboto Slab" pitchFamily="34" charset="-122"/>
                <a:cs typeface="Roboto Slab" pitchFamily="34" charset="-120"/>
              </a:rPr>
              <a:t>Trained ML model for accurate power, delay, and area prediction</a:t>
            </a:r>
            <a:endParaRPr lang="en-US" sz="1949"/>
          </a:p>
        </p:txBody>
      </p:sp>
      <p:sp>
        <p:nvSpPr>
          <p:cNvPr id="12" name="Shape 9"/>
          <p:cNvSpPr/>
          <p:nvPr/>
        </p:nvSpPr>
        <p:spPr>
          <a:xfrm>
            <a:off x="4554853" y="6470765"/>
            <a:ext cx="319945" cy="447514"/>
          </a:xfrm>
          <a:prstGeom prst="roundRect">
            <a:avLst>
              <a:gd name="adj" fmla="val 6668"/>
            </a:avLst>
          </a:prstGeom>
          <a:solidFill>
            <a:srgbClr val="3F4652"/>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13" name="Text 10"/>
          <p:cNvSpPr/>
          <p:nvPr/>
        </p:nvSpPr>
        <p:spPr>
          <a:xfrm>
            <a:off x="4629400" y="6508010"/>
            <a:ext cx="213269" cy="3729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339"/>
              </a:lnSpc>
              <a:buNone/>
            </a:pPr>
            <a:r>
              <a:rPr lang="en-US" sz="2339">
                <a:solidFill>
                  <a:srgbClr val="D6E5EF"/>
                </a:solidFill>
                <a:latin typeface="Roboto Slab" pitchFamily="34" charset="0"/>
                <a:ea typeface="Roboto Slab" pitchFamily="34" charset="-122"/>
                <a:cs typeface="Roboto Slab" pitchFamily="34" charset="-120"/>
              </a:rPr>
              <a:t>2</a:t>
            </a:r>
            <a:endParaRPr lang="en-US" sz="2339"/>
          </a:p>
        </p:txBody>
      </p:sp>
      <p:sp>
        <p:nvSpPr>
          <p:cNvPr id="14" name="Text 11"/>
          <p:cNvSpPr/>
          <p:nvPr/>
        </p:nvSpPr>
        <p:spPr>
          <a:xfrm>
            <a:off x="5201237" y="6470765"/>
            <a:ext cx="2936051" cy="62143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1949">
                <a:solidFill>
                  <a:srgbClr val="D6E5EF"/>
                </a:solidFill>
                <a:latin typeface="Roboto Slab" pitchFamily="34" charset="0"/>
                <a:ea typeface="Roboto Slab" pitchFamily="34" charset="-122"/>
                <a:cs typeface="Roboto Slab" pitchFamily="34" charset="-120"/>
              </a:rPr>
              <a:t>Eliminates repetitive simulations</a:t>
            </a:r>
            <a:endParaRPr lang="en-US" sz="1949"/>
          </a:p>
        </p:txBody>
      </p:sp>
      <p:sp>
        <p:nvSpPr>
          <p:cNvPr id="15" name="Shape 12"/>
          <p:cNvSpPr/>
          <p:nvPr/>
        </p:nvSpPr>
        <p:spPr>
          <a:xfrm>
            <a:off x="773549" y="7825490"/>
            <a:ext cx="447514" cy="447514"/>
          </a:xfrm>
          <a:prstGeom prst="roundRect">
            <a:avLst>
              <a:gd name="adj" fmla="val 6668"/>
            </a:avLst>
          </a:prstGeom>
          <a:solidFill>
            <a:srgbClr val="3F4652"/>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16" name="Text 13"/>
          <p:cNvSpPr/>
          <p:nvPr/>
        </p:nvSpPr>
        <p:spPr>
          <a:xfrm>
            <a:off x="848095" y="7862734"/>
            <a:ext cx="298304" cy="3729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339"/>
              </a:lnSpc>
              <a:buNone/>
            </a:pPr>
            <a:r>
              <a:rPr lang="en-US" sz="2339">
                <a:solidFill>
                  <a:srgbClr val="D6E5EF"/>
                </a:solidFill>
                <a:latin typeface="Roboto Slab" pitchFamily="34" charset="0"/>
                <a:ea typeface="Roboto Slab" pitchFamily="34" charset="-122"/>
                <a:cs typeface="Roboto Slab" pitchFamily="34" charset="-120"/>
              </a:rPr>
              <a:t>3</a:t>
            </a:r>
            <a:endParaRPr lang="en-US" sz="2339"/>
          </a:p>
        </p:txBody>
      </p:sp>
      <p:sp>
        <p:nvSpPr>
          <p:cNvPr id="17" name="Text 14"/>
          <p:cNvSpPr/>
          <p:nvPr/>
        </p:nvSpPr>
        <p:spPr>
          <a:xfrm>
            <a:off x="1419933" y="7825490"/>
            <a:ext cx="4499392"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36"/>
              </a:lnSpc>
              <a:buNone/>
            </a:pPr>
            <a:r>
              <a:rPr lang="en-US" sz="1949">
                <a:solidFill>
                  <a:srgbClr val="D6E5EF"/>
                </a:solidFill>
                <a:latin typeface="Roboto Slab" pitchFamily="34" charset="0"/>
                <a:ea typeface="Roboto Slab" pitchFamily="34" charset="-122"/>
                <a:cs typeface="Roboto Slab" pitchFamily="34" charset="-120"/>
              </a:rPr>
              <a:t>Enables AI-driven circuit optimization</a:t>
            </a:r>
            <a:endParaRPr lang="en-US" sz="1949"/>
          </a:p>
        </p:txBody>
      </p:sp>
      <p:pic>
        <p:nvPicPr>
          <p:cNvPr id="19" name="Picture 18">
            <a:extLst>
              <a:ext uri="{FF2B5EF4-FFF2-40B4-BE49-F238E27FC236}">
                <a16:creationId xmlns:a16="http://schemas.microsoft.com/office/drawing/2014/main" id="{4A639444-EA4D-4420-E28C-EAF15B70A703}"/>
              </a:ext>
            </a:extLst>
          </p:cNvPr>
          <p:cNvPicPr>
            <a:picLocks noChangeAspect="1"/>
          </p:cNvPicPr>
          <p:nvPr/>
        </p:nvPicPr>
        <p:blipFill>
          <a:blip r:embed="rId4"/>
          <a:stretch>
            <a:fillRect/>
          </a:stretch>
        </p:blipFill>
        <p:spPr>
          <a:xfrm>
            <a:off x="12127415" y="9881760"/>
            <a:ext cx="2095792" cy="81164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336828"/>
            <a:ext cx="5346502" cy="8019752"/>
          </a:xfrm>
          <a:prstGeom prst="rect">
            <a:avLst/>
          </a:prstGeom>
        </p:spPr>
      </p:pic>
      <p:sp>
        <p:nvSpPr>
          <p:cNvPr id="3" name="Text 0"/>
          <p:cNvSpPr/>
          <p:nvPr/>
        </p:nvSpPr>
        <p:spPr>
          <a:xfrm>
            <a:off x="6120051" y="2285573"/>
            <a:ext cx="7363738" cy="2072117"/>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dirty="0">
                <a:solidFill>
                  <a:srgbClr val="EFD5FA"/>
                </a:solidFill>
                <a:latin typeface="Constantia" panose="02030602050306030303" pitchFamily="18" charset="0"/>
                <a:ea typeface="Instrument Sans Medium" pitchFamily="34" charset="-122"/>
                <a:cs typeface="Instrument Sans Medium" pitchFamily="34" charset="-120"/>
              </a:rPr>
              <a:t>Machine Learning Architecture for VLSI Optimization</a:t>
            </a:r>
            <a:endParaRPr lang="en-US" sz="4336" dirty="0">
              <a:latin typeface="Constantia" panose="02030602050306030303" pitchFamily="18" charset="0"/>
            </a:endParaRPr>
          </a:p>
        </p:txBody>
      </p:sp>
      <p:pic>
        <p:nvPicPr>
          <p:cNvPr id="4" name="Image 1" descr="preencoded.png"/>
          <p:cNvPicPr>
            <a:picLocks noChangeAspect="1"/>
          </p:cNvPicPr>
          <p:nvPr/>
        </p:nvPicPr>
        <p:blipFill>
          <a:blip r:embed="rId4"/>
          <a:stretch>
            <a:fillRect/>
          </a:stretch>
        </p:blipFill>
        <p:spPr>
          <a:xfrm>
            <a:off x="6120055" y="4689184"/>
            <a:ext cx="552518" cy="552518"/>
          </a:xfrm>
          <a:prstGeom prst="rect">
            <a:avLst/>
          </a:prstGeom>
        </p:spPr>
      </p:pic>
      <p:sp>
        <p:nvSpPr>
          <p:cNvPr id="5" name="Text 1"/>
          <p:cNvSpPr/>
          <p:nvPr/>
        </p:nvSpPr>
        <p:spPr>
          <a:xfrm>
            <a:off x="6120055" y="5462730"/>
            <a:ext cx="2233510"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7CDD6"/>
                </a:solidFill>
                <a:latin typeface="Constantia" panose="02030602050306030303" pitchFamily="18" charset="0"/>
                <a:ea typeface="Instrument Sans Medium" pitchFamily="34" charset="-122"/>
                <a:cs typeface="Instrument Sans Medium" pitchFamily="34" charset="-120"/>
              </a:rPr>
              <a:t>Data Collection</a:t>
            </a:r>
            <a:endParaRPr lang="en-US" sz="2144">
              <a:latin typeface="Constantia" panose="02030602050306030303" pitchFamily="18" charset="0"/>
            </a:endParaRPr>
          </a:p>
        </p:txBody>
      </p:sp>
      <p:sp>
        <p:nvSpPr>
          <p:cNvPr id="6" name="Text 2"/>
          <p:cNvSpPr/>
          <p:nvPr/>
        </p:nvSpPr>
        <p:spPr>
          <a:xfrm>
            <a:off x="6120055" y="5940638"/>
            <a:ext cx="2233510" cy="176824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7CDD6"/>
                </a:solidFill>
                <a:latin typeface="Constantia" panose="02030602050306030303" pitchFamily="18" charset="0"/>
                <a:ea typeface="Inter" pitchFamily="34" charset="-122"/>
                <a:cs typeface="Inter" pitchFamily="34" charset="-120"/>
              </a:rPr>
              <a:t>Gathering circuit simulation data for training. Ensuring a diverse dataset for robust learning.</a:t>
            </a:r>
            <a:endParaRPr lang="en-US" sz="1705">
              <a:latin typeface="Constantia" panose="02030602050306030303" pitchFamily="18" charset="0"/>
            </a:endParaRPr>
          </a:p>
        </p:txBody>
      </p:sp>
      <p:pic>
        <p:nvPicPr>
          <p:cNvPr id="7" name="Image 2" descr="preencoded.png"/>
          <p:cNvPicPr>
            <a:picLocks noChangeAspect="1"/>
          </p:cNvPicPr>
          <p:nvPr/>
        </p:nvPicPr>
        <p:blipFill>
          <a:blip r:embed="rId5"/>
          <a:stretch>
            <a:fillRect/>
          </a:stretch>
        </p:blipFill>
        <p:spPr>
          <a:xfrm>
            <a:off x="8685054" y="4689184"/>
            <a:ext cx="552518" cy="552518"/>
          </a:xfrm>
          <a:prstGeom prst="rect">
            <a:avLst/>
          </a:prstGeom>
        </p:spPr>
      </p:pic>
      <p:sp>
        <p:nvSpPr>
          <p:cNvPr id="8" name="Text 3"/>
          <p:cNvSpPr/>
          <p:nvPr/>
        </p:nvSpPr>
        <p:spPr>
          <a:xfrm>
            <a:off x="8685052" y="5462730"/>
            <a:ext cx="2233626" cy="690590"/>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7CDD6"/>
                </a:solidFill>
                <a:latin typeface="Constantia" panose="02030602050306030303" pitchFamily="18" charset="0"/>
                <a:ea typeface="Instrument Sans Medium" pitchFamily="34" charset="-122"/>
                <a:cs typeface="Instrument Sans Medium" pitchFamily="34" charset="-120"/>
              </a:rPr>
              <a:t>Algorithm Selection</a:t>
            </a:r>
            <a:endParaRPr lang="en-US" sz="2144">
              <a:latin typeface="Constantia" panose="02030602050306030303" pitchFamily="18" charset="0"/>
            </a:endParaRPr>
          </a:p>
        </p:txBody>
      </p:sp>
      <p:sp>
        <p:nvSpPr>
          <p:cNvPr id="9" name="Text 4"/>
          <p:cNvSpPr/>
          <p:nvPr/>
        </p:nvSpPr>
        <p:spPr>
          <a:xfrm>
            <a:off x="8685052" y="6285934"/>
            <a:ext cx="2233626" cy="212189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7CDD6"/>
                </a:solidFill>
                <a:latin typeface="Constantia" panose="02030602050306030303" pitchFamily="18" charset="0"/>
                <a:ea typeface="Inter" pitchFamily="34" charset="-122"/>
                <a:cs typeface="Inter" pitchFamily="34" charset="-120"/>
              </a:rPr>
              <a:t>Choosing the appropriate ML algorithm. Genetic Algorithms and Reinforcement Learning are options.</a:t>
            </a:r>
            <a:endParaRPr lang="en-US" sz="1705">
              <a:latin typeface="Constantia" panose="02030602050306030303" pitchFamily="18" charset="0"/>
            </a:endParaRPr>
          </a:p>
        </p:txBody>
      </p:sp>
      <p:pic>
        <p:nvPicPr>
          <p:cNvPr id="10" name="Image 3" descr="preencoded.png"/>
          <p:cNvPicPr>
            <a:picLocks noChangeAspect="1"/>
          </p:cNvPicPr>
          <p:nvPr/>
        </p:nvPicPr>
        <p:blipFill>
          <a:blip r:embed="rId6"/>
          <a:stretch>
            <a:fillRect/>
          </a:stretch>
        </p:blipFill>
        <p:spPr>
          <a:xfrm>
            <a:off x="11250167" y="4689184"/>
            <a:ext cx="552518" cy="552518"/>
          </a:xfrm>
          <a:prstGeom prst="rect">
            <a:avLst/>
          </a:prstGeom>
        </p:spPr>
      </p:pic>
      <p:sp>
        <p:nvSpPr>
          <p:cNvPr id="11" name="Text 5"/>
          <p:cNvSpPr/>
          <p:nvPr/>
        </p:nvSpPr>
        <p:spPr>
          <a:xfrm>
            <a:off x="11250167" y="5462730"/>
            <a:ext cx="2233510"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7CDD6"/>
                </a:solidFill>
                <a:latin typeface="Constantia" panose="02030602050306030303" pitchFamily="18" charset="0"/>
                <a:ea typeface="Instrument Sans Medium" pitchFamily="34" charset="-122"/>
                <a:cs typeface="Instrument Sans Medium" pitchFamily="34" charset="-120"/>
              </a:rPr>
              <a:t>Model Training</a:t>
            </a:r>
            <a:endParaRPr lang="en-US" sz="2144">
              <a:latin typeface="Constantia" panose="02030602050306030303" pitchFamily="18" charset="0"/>
            </a:endParaRPr>
          </a:p>
        </p:txBody>
      </p:sp>
      <p:sp>
        <p:nvSpPr>
          <p:cNvPr id="12" name="Text 6"/>
          <p:cNvSpPr/>
          <p:nvPr/>
        </p:nvSpPr>
        <p:spPr>
          <a:xfrm>
            <a:off x="11250167" y="5940638"/>
            <a:ext cx="2233510" cy="212189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7CDD6"/>
                </a:solidFill>
                <a:latin typeface="Constantia" panose="02030602050306030303" pitchFamily="18" charset="0"/>
                <a:ea typeface="Inter" pitchFamily="34" charset="-122"/>
                <a:cs typeface="Inter" pitchFamily="34" charset="-120"/>
              </a:rPr>
              <a:t>Training the ML model with collected data. Fine-tuning parameters for optimal performance.</a:t>
            </a:r>
            <a:endParaRPr lang="en-US" sz="1705">
              <a:latin typeface="Constantia" panose="02030602050306030303" pitchFamily="18"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73548" y="622300"/>
            <a:ext cx="7363739" cy="1243340"/>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873"/>
              </a:lnSpc>
              <a:buNone/>
            </a:pPr>
            <a:r>
              <a:rPr lang="en-US" sz="3898" dirty="0">
                <a:solidFill>
                  <a:srgbClr val="76B9FF"/>
                </a:solidFill>
                <a:latin typeface="Roboto Slab" pitchFamily="34" charset="0"/>
                <a:ea typeface="Roboto Slab" pitchFamily="34" charset="-122"/>
                <a:cs typeface="Roboto Slab" pitchFamily="34" charset="-120"/>
              </a:rPr>
              <a:t>Step 4: Pareto Optimization for Circuit Design</a:t>
            </a:r>
            <a:endParaRPr lang="en-US" sz="3898" dirty="0"/>
          </a:p>
        </p:txBody>
      </p:sp>
      <p:sp>
        <p:nvSpPr>
          <p:cNvPr id="6" name="Shape 3"/>
          <p:cNvSpPr/>
          <p:nvPr/>
        </p:nvSpPr>
        <p:spPr>
          <a:xfrm>
            <a:off x="1048985" y="2523768"/>
            <a:ext cx="344039" cy="447514"/>
          </a:xfrm>
          <a:prstGeom prst="roundRect">
            <a:avLst>
              <a:gd name="adj" fmla="val 6668"/>
            </a:avLst>
          </a:prstGeom>
          <a:solidFill>
            <a:srgbClr val="3F4652"/>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7" name="Text 4"/>
          <p:cNvSpPr/>
          <p:nvPr/>
        </p:nvSpPr>
        <p:spPr>
          <a:xfrm>
            <a:off x="1106339" y="2654297"/>
            <a:ext cx="229329" cy="3729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339"/>
              </a:lnSpc>
              <a:buNone/>
            </a:pPr>
            <a:r>
              <a:rPr lang="en-US" sz="2339" dirty="0">
                <a:solidFill>
                  <a:srgbClr val="D6E5EF"/>
                </a:solidFill>
                <a:latin typeface="Roboto Slab" pitchFamily="34" charset="0"/>
                <a:ea typeface="Roboto Slab" pitchFamily="34" charset="-122"/>
                <a:cs typeface="Roboto Slab" pitchFamily="34" charset="-120"/>
              </a:rPr>
              <a:t>1</a:t>
            </a:r>
            <a:endParaRPr lang="en-US" sz="2339" dirty="0"/>
          </a:p>
        </p:txBody>
      </p:sp>
      <p:sp>
        <p:nvSpPr>
          <p:cNvPr id="8" name="Text 5"/>
          <p:cNvSpPr/>
          <p:nvPr/>
        </p:nvSpPr>
        <p:spPr>
          <a:xfrm>
            <a:off x="1794669" y="2222911"/>
            <a:ext cx="4191000" cy="42797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36"/>
              </a:lnSpc>
              <a:buNone/>
            </a:pPr>
            <a:r>
              <a:rPr lang="en-US" sz="1949" dirty="0">
                <a:solidFill>
                  <a:srgbClr val="D6E5EF"/>
                </a:solidFill>
                <a:latin typeface="Roboto Slab" pitchFamily="34" charset="0"/>
                <a:ea typeface="Roboto Slab" pitchFamily="34" charset="-122"/>
                <a:cs typeface="Roboto Slab" pitchFamily="34" charset="-120"/>
              </a:rPr>
              <a:t>Introduction to Pareto </a:t>
            </a:r>
          </a:p>
          <a:p>
            <a:pPr marL="0" indent="0" algn="l">
              <a:lnSpc>
                <a:spcPts val="2436"/>
              </a:lnSpc>
              <a:buNone/>
            </a:pPr>
            <a:r>
              <a:rPr lang="en-US" sz="1949" dirty="0">
                <a:solidFill>
                  <a:srgbClr val="D6E5EF"/>
                </a:solidFill>
                <a:latin typeface="Roboto Slab" pitchFamily="34" charset="0"/>
                <a:ea typeface="Roboto Slab" pitchFamily="34" charset="-122"/>
                <a:cs typeface="Roboto Slab" pitchFamily="34" charset="-120"/>
              </a:rPr>
              <a:t>Optimization</a:t>
            </a:r>
            <a:endParaRPr lang="en-US" sz="1949" dirty="0"/>
          </a:p>
        </p:txBody>
      </p:sp>
      <p:sp>
        <p:nvSpPr>
          <p:cNvPr id="9" name="Text 6"/>
          <p:cNvSpPr/>
          <p:nvPr/>
        </p:nvSpPr>
        <p:spPr>
          <a:xfrm>
            <a:off x="1794669" y="2840751"/>
            <a:ext cx="2683956" cy="1017395"/>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85"/>
              </a:lnSpc>
              <a:buNone/>
            </a:pPr>
            <a:r>
              <a:rPr lang="en-US" sz="1559" dirty="0">
                <a:solidFill>
                  <a:srgbClr val="D6E5EF"/>
                </a:solidFill>
                <a:latin typeface="Roboto" pitchFamily="34" charset="0"/>
                <a:ea typeface="Roboto" pitchFamily="34" charset="-122"/>
                <a:cs typeface="Roboto" pitchFamily="34" charset="-120"/>
              </a:rPr>
              <a:t>The concept and principles behind Pareto optimization for VLSI design</a:t>
            </a:r>
            <a:endParaRPr lang="en-US" sz="1559" dirty="0"/>
          </a:p>
        </p:txBody>
      </p:sp>
      <p:sp>
        <p:nvSpPr>
          <p:cNvPr id="11" name="Shape 8"/>
          <p:cNvSpPr/>
          <p:nvPr/>
        </p:nvSpPr>
        <p:spPr>
          <a:xfrm>
            <a:off x="5013425" y="2578594"/>
            <a:ext cx="447514" cy="447514"/>
          </a:xfrm>
          <a:prstGeom prst="roundRect">
            <a:avLst>
              <a:gd name="adj" fmla="val 6668"/>
            </a:avLst>
          </a:prstGeom>
          <a:solidFill>
            <a:srgbClr val="3F4652"/>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dirty="0"/>
          </a:p>
        </p:txBody>
      </p:sp>
      <p:sp>
        <p:nvSpPr>
          <p:cNvPr id="12" name="Text 9"/>
          <p:cNvSpPr/>
          <p:nvPr/>
        </p:nvSpPr>
        <p:spPr>
          <a:xfrm>
            <a:off x="5088030" y="2718369"/>
            <a:ext cx="298304" cy="3729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339"/>
              </a:lnSpc>
              <a:buNone/>
            </a:pPr>
            <a:r>
              <a:rPr lang="en-US" sz="2339" dirty="0">
                <a:solidFill>
                  <a:srgbClr val="D6E5EF"/>
                </a:solidFill>
                <a:latin typeface="Roboto Slab" pitchFamily="34" charset="0"/>
                <a:ea typeface="Roboto Slab" pitchFamily="34" charset="-122"/>
                <a:cs typeface="Roboto Slab" pitchFamily="34" charset="-120"/>
              </a:rPr>
              <a:t>2</a:t>
            </a:r>
            <a:endParaRPr lang="en-US" sz="2339" dirty="0"/>
          </a:p>
        </p:txBody>
      </p:sp>
      <p:sp>
        <p:nvSpPr>
          <p:cNvPr id="13" name="Text 10"/>
          <p:cNvSpPr/>
          <p:nvPr/>
        </p:nvSpPr>
        <p:spPr>
          <a:xfrm>
            <a:off x="5802986" y="2212146"/>
            <a:ext cx="3364189"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36"/>
              </a:lnSpc>
              <a:buNone/>
            </a:pPr>
            <a:r>
              <a:rPr lang="en-US" sz="1949">
                <a:solidFill>
                  <a:srgbClr val="D6E5EF"/>
                </a:solidFill>
                <a:latin typeface="Roboto Slab" pitchFamily="34" charset="0"/>
                <a:ea typeface="Roboto Slab" pitchFamily="34" charset="-122"/>
                <a:cs typeface="Roboto Slab" pitchFamily="34" charset="-120"/>
              </a:rPr>
              <a:t>Multi-objective Optimization</a:t>
            </a:r>
            <a:endParaRPr lang="en-US" sz="1949"/>
          </a:p>
        </p:txBody>
      </p:sp>
      <p:sp>
        <p:nvSpPr>
          <p:cNvPr id="14" name="Text 11"/>
          <p:cNvSpPr/>
          <p:nvPr/>
        </p:nvSpPr>
        <p:spPr>
          <a:xfrm>
            <a:off x="5802986" y="2642139"/>
            <a:ext cx="3058323" cy="636754"/>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85"/>
              </a:lnSpc>
              <a:buNone/>
            </a:pPr>
            <a:r>
              <a:rPr lang="en-US" sz="1559" dirty="0">
                <a:solidFill>
                  <a:srgbClr val="D6E5EF"/>
                </a:solidFill>
                <a:latin typeface="Roboto" pitchFamily="34" charset="0"/>
                <a:ea typeface="Roboto" pitchFamily="34" charset="-122"/>
                <a:cs typeface="Roboto" pitchFamily="34" charset="-120"/>
              </a:rPr>
              <a:t>Multi-objective optimization is crucial for balancing power, performance, and area in VLSI design.</a:t>
            </a:r>
            <a:endParaRPr lang="en-US" sz="1559" dirty="0"/>
          </a:p>
        </p:txBody>
      </p:sp>
      <p:sp>
        <p:nvSpPr>
          <p:cNvPr id="16" name="Shape 13"/>
          <p:cNvSpPr/>
          <p:nvPr/>
        </p:nvSpPr>
        <p:spPr>
          <a:xfrm>
            <a:off x="9303641" y="2743261"/>
            <a:ext cx="447514" cy="447514"/>
          </a:xfrm>
          <a:prstGeom prst="roundRect">
            <a:avLst>
              <a:gd name="adj" fmla="val 6668"/>
            </a:avLst>
          </a:prstGeom>
          <a:solidFill>
            <a:srgbClr val="3F4652"/>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17" name="Text 14"/>
          <p:cNvSpPr/>
          <p:nvPr/>
        </p:nvSpPr>
        <p:spPr>
          <a:xfrm>
            <a:off x="9378188" y="2780504"/>
            <a:ext cx="298304" cy="3729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339"/>
              </a:lnSpc>
              <a:buNone/>
            </a:pPr>
            <a:r>
              <a:rPr lang="en-US" sz="2339">
                <a:solidFill>
                  <a:srgbClr val="D6E5EF"/>
                </a:solidFill>
                <a:latin typeface="Roboto Slab" pitchFamily="34" charset="0"/>
                <a:ea typeface="Roboto Slab" pitchFamily="34" charset="-122"/>
                <a:cs typeface="Roboto Slab" pitchFamily="34" charset="-120"/>
              </a:rPr>
              <a:t>3</a:t>
            </a:r>
            <a:endParaRPr lang="en-US" sz="2339"/>
          </a:p>
        </p:txBody>
      </p:sp>
      <p:sp>
        <p:nvSpPr>
          <p:cNvPr id="18" name="Text 15"/>
          <p:cNvSpPr/>
          <p:nvPr/>
        </p:nvSpPr>
        <p:spPr>
          <a:xfrm>
            <a:off x="10100469" y="2226878"/>
            <a:ext cx="2486681"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36"/>
              </a:lnSpc>
              <a:buNone/>
            </a:pPr>
            <a:r>
              <a:rPr lang="en-US" sz="1949" dirty="0">
                <a:solidFill>
                  <a:srgbClr val="D6E5EF"/>
                </a:solidFill>
                <a:latin typeface="Roboto Slab" pitchFamily="34" charset="0"/>
                <a:ea typeface="Roboto Slab" pitchFamily="34" charset="-122"/>
                <a:cs typeface="Roboto Slab" pitchFamily="34" charset="-120"/>
              </a:rPr>
              <a:t>Implementation</a:t>
            </a:r>
            <a:endParaRPr lang="en-US" sz="1949" dirty="0"/>
          </a:p>
        </p:txBody>
      </p:sp>
      <p:sp>
        <p:nvSpPr>
          <p:cNvPr id="19" name="Text 16"/>
          <p:cNvSpPr/>
          <p:nvPr/>
        </p:nvSpPr>
        <p:spPr>
          <a:xfrm>
            <a:off x="10169827" y="2712694"/>
            <a:ext cx="5897897" cy="636754"/>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85"/>
              </a:lnSpc>
              <a:buNone/>
            </a:pPr>
            <a:r>
              <a:rPr lang="en-US" sz="1559" dirty="0">
                <a:solidFill>
                  <a:srgbClr val="D6E5EF"/>
                </a:solidFill>
                <a:latin typeface="Roboto" pitchFamily="34" charset="0"/>
                <a:ea typeface="Roboto" pitchFamily="34" charset="-122"/>
                <a:cs typeface="Roboto" pitchFamily="34" charset="-120"/>
              </a:rPr>
              <a:t>Applying Pareto optimization</a:t>
            </a:r>
          </a:p>
          <a:p>
            <a:pPr marL="0" indent="0" algn="l">
              <a:lnSpc>
                <a:spcPts val="2485"/>
              </a:lnSpc>
              <a:buNone/>
            </a:pPr>
            <a:r>
              <a:rPr lang="en-US" sz="1559" dirty="0">
                <a:solidFill>
                  <a:srgbClr val="D6E5EF"/>
                </a:solidFill>
                <a:latin typeface="Roboto" pitchFamily="34" charset="0"/>
                <a:ea typeface="Roboto" pitchFamily="34" charset="-122"/>
                <a:cs typeface="Roboto" pitchFamily="34" charset="-120"/>
              </a:rPr>
              <a:t> principles to circuit design problems</a:t>
            </a:r>
            <a:endParaRPr lang="en-US" sz="1559" dirty="0"/>
          </a:p>
        </p:txBody>
      </p:sp>
      <p:sp>
        <p:nvSpPr>
          <p:cNvPr id="22" name="Text 0"/>
          <p:cNvSpPr/>
          <p:nvPr/>
        </p:nvSpPr>
        <p:spPr>
          <a:xfrm>
            <a:off x="774031" y="4438920"/>
            <a:ext cx="5293477" cy="518058"/>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044"/>
              </a:lnSpc>
              <a:buNone/>
            </a:pPr>
            <a:r>
              <a:rPr lang="en-US" sz="4000" dirty="0">
                <a:solidFill>
                  <a:srgbClr val="76B9FF"/>
                </a:solidFill>
                <a:latin typeface="Roboto Slab" pitchFamily="34" charset="0"/>
                <a:ea typeface="Roboto Slab" pitchFamily="34" charset="-122"/>
                <a:cs typeface="Roboto Slab" pitchFamily="34" charset="-120"/>
              </a:rPr>
              <a:t>Concept of the Pareto Front</a:t>
            </a:r>
            <a:endParaRPr lang="en-US" sz="4000" dirty="0"/>
          </a:p>
        </p:txBody>
      </p:sp>
      <p:sp>
        <p:nvSpPr>
          <p:cNvPr id="23" name="Text 1"/>
          <p:cNvSpPr/>
          <p:nvPr/>
        </p:nvSpPr>
        <p:spPr>
          <a:xfrm>
            <a:off x="797329" y="5281118"/>
            <a:ext cx="8260119" cy="240060"/>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046"/>
              </a:lnSpc>
              <a:buNone/>
            </a:pPr>
            <a:r>
              <a:rPr lang="en-US" sz="1800" dirty="0">
                <a:solidFill>
                  <a:srgbClr val="D6E5EF"/>
                </a:solidFill>
                <a:latin typeface="Roboto" pitchFamily="34" charset="0"/>
                <a:ea typeface="Roboto" pitchFamily="34" charset="-122"/>
                <a:cs typeface="Roboto" pitchFamily="34" charset="-120"/>
              </a:rPr>
              <a:t>Instead of one 'best' solution, Pareto optimization identifies a set of trade-offs between power, delay, and area.</a:t>
            </a:r>
            <a:endParaRPr lang="en-US" sz="1800" dirty="0"/>
          </a:p>
        </p:txBody>
      </p:sp>
      <p:pic>
        <p:nvPicPr>
          <p:cNvPr id="24" name="Image 1" descr="preencoded.png"/>
          <p:cNvPicPr>
            <a:picLocks noChangeAspect="1"/>
          </p:cNvPicPr>
          <p:nvPr/>
        </p:nvPicPr>
        <p:blipFill>
          <a:blip r:embed="rId3"/>
          <a:stretch>
            <a:fillRect/>
          </a:stretch>
        </p:blipFill>
        <p:spPr>
          <a:xfrm>
            <a:off x="797329" y="5803095"/>
            <a:ext cx="828894" cy="994695"/>
          </a:xfrm>
          <a:prstGeom prst="rect">
            <a:avLst/>
          </a:prstGeom>
        </p:spPr>
      </p:pic>
      <p:sp>
        <p:nvSpPr>
          <p:cNvPr id="25" name="Text 2"/>
          <p:cNvSpPr/>
          <p:nvPr/>
        </p:nvSpPr>
        <p:spPr>
          <a:xfrm>
            <a:off x="1874867" y="5968781"/>
            <a:ext cx="2873861" cy="258971"/>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1998"/>
              </a:lnSpc>
              <a:buNone/>
            </a:pPr>
            <a:r>
              <a:rPr lang="en-US" sz="1800">
                <a:solidFill>
                  <a:srgbClr val="D6E5EF"/>
                </a:solidFill>
                <a:latin typeface="Roboto Slab" pitchFamily="34" charset="0"/>
                <a:ea typeface="Roboto Slab" pitchFamily="34" charset="-122"/>
                <a:cs typeface="Roboto Slab" pitchFamily="34" charset="-120"/>
              </a:rPr>
              <a:t>Generate Candidate Solutions</a:t>
            </a:r>
            <a:endParaRPr lang="en-US" sz="1800"/>
          </a:p>
        </p:txBody>
      </p:sp>
      <p:sp>
        <p:nvSpPr>
          <p:cNvPr id="26" name="Text 3"/>
          <p:cNvSpPr/>
          <p:nvPr/>
        </p:nvSpPr>
        <p:spPr>
          <a:xfrm>
            <a:off x="1874868" y="6357975"/>
            <a:ext cx="6268182" cy="22967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046"/>
              </a:lnSpc>
              <a:buNone/>
            </a:pPr>
            <a:r>
              <a:rPr lang="en-US" sz="1800" dirty="0">
                <a:solidFill>
                  <a:srgbClr val="D6E5EF"/>
                </a:solidFill>
                <a:latin typeface="Roboto" pitchFamily="34" charset="0"/>
                <a:ea typeface="Roboto" pitchFamily="34" charset="-122"/>
                <a:cs typeface="Roboto" pitchFamily="34" charset="-120"/>
              </a:rPr>
              <a:t>Multiple circuit configurations are generated with varying parameters</a:t>
            </a:r>
            <a:endParaRPr lang="en-US" sz="1800" dirty="0"/>
          </a:p>
        </p:txBody>
      </p:sp>
      <p:pic>
        <p:nvPicPr>
          <p:cNvPr id="27" name="Image 2" descr="preencoded.png"/>
          <p:cNvPicPr>
            <a:picLocks noChangeAspect="1"/>
          </p:cNvPicPr>
          <p:nvPr/>
        </p:nvPicPr>
        <p:blipFill>
          <a:blip r:embed="rId4"/>
          <a:stretch>
            <a:fillRect/>
          </a:stretch>
        </p:blipFill>
        <p:spPr>
          <a:xfrm>
            <a:off x="797329" y="6797790"/>
            <a:ext cx="828894" cy="994695"/>
          </a:xfrm>
          <a:prstGeom prst="rect">
            <a:avLst/>
          </a:prstGeom>
        </p:spPr>
      </p:pic>
      <p:sp>
        <p:nvSpPr>
          <p:cNvPr id="28" name="Text 4"/>
          <p:cNvSpPr/>
          <p:nvPr/>
        </p:nvSpPr>
        <p:spPr>
          <a:xfrm>
            <a:off x="1874867" y="6963476"/>
            <a:ext cx="2515339" cy="258971"/>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1998"/>
              </a:lnSpc>
              <a:buNone/>
            </a:pPr>
            <a:r>
              <a:rPr lang="en-US" sz="1800">
                <a:solidFill>
                  <a:srgbClr val="D6E5EF"/>
                </a:solidFill>
                <a:latin typeface="Roboto Slab" pitchFamily="34" charset="0"/>
                <a:ea typeface="Roboto Slab" pitchFamily="34" charset="-122"/>
                <a:cs typeface="Roboto Slab" pitchFamily="34" charset="-120"/>
              </a:rPr>
              <a:t>Evaluate Using ML Model</a:t>
            </a:r>
            <a:endParaRPr lang="en-US" sz="1800"/>
          </a:p>
        </p:txBody>
      </p:sp>
      <p:sp>
        <p:nvSpPr>
          <p:cNvPr id="29" name="Text 5"/>
          <p:cNvSpPr/>
          <p:nvPr/>
        </p:nvSpPr>
        <p:spPr>
          <a:xfrm>
            <a:off x="1874868" y="7388379"/>
            <a:ext cx="6268182" cy="258971"/>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046"/>
              </a:lnSpc>
              <a:buNone/>
            </a:pPr>
            <a:r>
              <a:rPr lang="en-US" sz="1800" dirty="0">
                <a:solidFill>
                  <a:srgbClr val="D6E5EF"/>
                </a:solidFill>
                <a:latin typeface="Roboto" pitchFamily="34" charset="0"/>
                <a:ea typeface="Roboto" pitchFamily="34" charset="-122"/>
                <a:cs typeface="Roboto" pitchFamily="34" charset="-120"/>
              </a:rPr>
              <a:t>Candidates are evaluated using the trained ML model for performance metrics</a:t>
            </a:r>
            <a:endParaRPr lang="en-US" sz="1800" dirty="0"/>
          </a:p>
        </p:txBody>
      </p:sp>
      <p:pic>
        <p:nvPicPr>
          <p:cNvPr id="30" name="Image 3" descr="preencoded.png"/>
          <p:cNvPicPr>
            <a:picLocks noChangeAspect="1"/>
          </p:cNvPicPr>
          <p:nvPr/>
        </p:nvPicPr>
        <p:blipFill>
          <a:blip r:embed="rId5"/>
          <a:stretch>
            <a:fillRect/>
          </a:stretch>
        </p:blipFill>
        <p:spPr>
          <a:xfrm>
            <a:off x="797329" y="7792487"/>
            <a:ext cx="828894" cy="994695"/>
          </a:xfrm>
          <a:prstGeom prst="rect">
            <a:avLst/>
          </a:prstGeom>
        </p:spPr>
      </p:pic>
      <p:sp>
        <p:nvSpPr>
          <p:cNvPr id="31" name="Text 6"/>
          <p:cNvSpPr/>
          <p:nvPr/>
        </p:nvSpPr>
        <p:spPr>
          <a:xfrm>
            <a:off x="1874867" y="7958171"/>
            <a:ext cx="2860634" cy="258971"/>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1998"/>
              </a:lnSpc>
              <a:buNone/>
            </a:pPr>
            <a:r>
              <a:rPr lang="en-US" sz="1800">
                <a:solidFill>
                  <a:srgbClr val="D6E5EF"/>
                </a:solidFill>
                <a:latin typeface="Roboto Slab" pitchFamily="34" charset="0"/>
                <a:ea typeface="Roboto Slab" pitchFamily="34" charset="-122"/>
                <a:cs typeface="Roboto Slab" pitchFamily="34" charset="-120"/>
              </a:rPr>
              <a:t>Filter Optimal Configurations</a:t>
            </a:r>
            <a:endParaRPr lang="en-US" sz="1800"/>
          </a:p>
        </p:txBody>
      </p:sp>
      <p:sp>
        <p:nvSpPr>
          <p:cNvPr id="32" name="Text 7"/>
          <p:cNvSpPr/>
          <p:nvPr/>
        </p:nvSpPr>
        <p:spPr>
          <a:xfrm>
            <a:off x="1896721" y="8337340"/>
            <a:ext cx="6649182" cy="381246"/>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046"/>
              </a:lnSpc>
              <a:buNone/>
            </a:pPr>
            <a:r>
              <a:rPr lang="en-US" sz="1800" dirty="0">
                <a:solidFill>
                  <a:srgbClr val="D6E5EF"/>
                </a:solidFill>
                <a:latin typeface="Roboto" pitchFamily="34" charset="0"/>
                <a:ea typeface="Roboto" pitchFamily="34" charset="-122"/>
                <a:cs typeface="Roboto" pitchFamily="34" charset="-120"/>
              </a:rPr>
              <a:t>Non-dominated solutions are identified to form the Pareto front</a:t>
            </a:r>
            <a:endParaRPr lang="en-US" sz="1800" dirty="0"/>
          </a:p>
        </p:txBody>
      </p:sp>
      <p:pic>
        <p:nvPicPr>
          <p:cNvPr id="34" name="Picture 33">
            <a:extLst>
              <a:ext uri="{FF2B5EF4-FFF2-40B4-BE49-F238E27FC236}">
                <a16:creationId xmlns:a16="http://schemas.microsoft.com/office/drawing/2014/main" id="{C923B14A-10FE-3B5D-BC66-15A6466F841A}"/>
              </a:ext>
            </a:extLst>
          </p:cNvPr>
          <p:cNvPicPr>
            <a:picLocks noChangeAspect="1"/>
          </p:cNvPicPr>
          <p:nvPr/>
        </p:nvPicPr>
        <p:blipFill>
          <a:blip r:embed="rId6"/>
          <a:stretch>
            <a:fillRect/>
          </a:stretch>
        </p:blipFill>
        <p:spPr>
          <a:xfrm>
            <a:off x="12070879" y="9994406"/>
            <a:ext cx="2095792" cy="665974"/>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3549" y="2556030"/>
            <a:ext cx="8762323" cy="690706"/>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5408"/>
              </a:lnSpc>
              <a:buNone/>
            </a:pPr>
            <a:r>
              <a:rPr lang="en-US" sz="4337" dirty="0">
                <a:solidFill>
                  <a:srgbClr val="76B9FF"/>
                </a:solidFill>
                <a:latin typeface="Roboto Slab" pitchFamily="34" charset="0"/>
                <a:ea typeface="Roboto Slab" pitchFamily="34" charset="-122"/>
                <a:cs typeface="Roboto Slab" pitchFamily="34" charset="-120"/>
              </a:rPr>
              <a:t>Role of ML in Pareto Optimization</a:t>
            </a:r>
            <a:endParaRPr lang="en-US" sz="4337" dirty="0"/>
          </a:p>
        </p:txBody>
      </p:sp>
      <p:sp>
        <p:nvSpPr>
          <p:cNvPr id="3" name="Text 1"/>
          <p:cNvSpPr/>
          <p:nvPr/>
        </p:nvSpPr>
        <p:spPr>
          <a:xfrm>
            <a:off x="1809898" y="4125405"/>
            <a:ext cx="2762939"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r">
              <a:lnSpc>
                <a:spcPts val="2680"/>
              </a:lnSpc>
              <a:buNone/>
            </a:pPr>
            <a:r>
              <a:rPr lang="en-US" sz="2144">
                <a:solidFill>
                  <a:srgbClr val="D6E5EF"/>
                </a:solidFill>
                <a:latin typeface="Roboto Slab" pitchFamily="34" charset="0"/>
                <a:ea typeface="Roboto Slab" pitchFamily="34" charset="-122"/>
                <a:cs typeface="Roboto Slab" pitchFamily="34" charset="-120"/>
              </a:rPr>
              <a:t>Predict Metrics</a:t>
            </a:r>
            <a:endParaRPr lang="en-US" sz="2144"/>
          </a:p>
        </p:txBody>
      </p:sp>
      <p:sp>
        <p:nvSpPr>
          <p:cNvPr id="4" name="Text 2"/>
          <p:cNvSpPr/>
          <p:nvPr/>
        </p:nvSpPr>
        <p:spPr>
          <a:xfrm>
            <a:off x="773549" y="4603319"/>
            <a:ext cx="3799289" cy="70729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r">
              <a:lnSpc>
                <a:spcPts val="2777"/>
              </a:lnSpc>
              <a:buNone/>
            </a:pPr>
            <a:r>
              <a:rPr lang="en-US" sz="1705">
                <a:solidFill>
                  <a:srgbClr val="D6E5EF"/>
                </a:solidFill>
                <a:latin typeface="Roboto" pitchFamily="34" charset="0"/>
                <a:ea typeface="Roboto" pitchFamily="34" charset="-122"/>
                <a:cs typeface="Roboto" pitchFamily="34" charset="-120"/>
              </a:rPr>
              <a:t>ML model predicts performance metrics</a:t>
            </a:r>
            <a:endParaRPr lang="en-US" sz="1705"/>
          </a:p>
        </p:txBody>
      </p:sp>
      <p:pic>
        <p:nvPicPr>
          <p:cNvPr id="5" name="Image 0" descr="preencoded.png"/>
          <p:cNvPicPr>
            <a:picLocks noChangeAspect="1"/>
          </p:cNvPicPr>
          <p:nvPr/>
        </p:nvPicPr>
        <p:blipFill>
          <a:blip r:embed="rId3"/>
          <a:stretch>
            <a:fillRect/>
          </a:stretch>
        </p:blipFill>
        <p:spPr>
          <a:xfrm>
            <a:off x="4904325" y="3688797"/>
            <a:ext cx="4448572" cy="4448572"/>
          </a:xfrm>
          <a:prstGeom prst="rect">
            <a:avLst/>
          </a:prstGeom>
        </p:spPr>
      </p:pic>
      <p:sp>
        <p:nvSpPr>
          <p:cNvPr id="6" name="Text 3"/>
          <p:cNvSpPr/>
          <p:nvPr/>
        </p:nvSpPr>
        <p:spPr>
          <a:xfrm>
            <a:off x="6067955" y="4432412"/>
            <a:ext cx="330675" cy="413403"/>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142"/>
              </a:lnSpc>
              <a:buNone/>
            </a:pPr>
            <a:r>
              <a:rPr lang="en-US" sz="2582">
                <a:solidFill>
                  <a:srgbClr val="D6E5EF"/>
                </a:solidFill>
                <a:latin typeface="Roboto Slab" pitchFamily="34" charset="0"/>
                <a:ea typeface="Roboto Slab" pitchFamily="34" charset="-122"/>
                <a:cs typeface="Roboto Slab" pitchFamily="34" charset="-120"/>
              </a:rPr>
              <a:t>1</a:t>
            </a:r>
            <a:endParaRPr lang="en-US" sz="2582"/>
          </a:p>
        </p:txBody>
      </p:sp>
      <p:sp>
        <p:nvSpPr>
          <p:cNvPr id="7" name="Text 4"/>
          <p:cNvSpPr/>
          <p:nvPr/>
        </p:nvSpPr>
        <p:spPr>
          <a:xfrm>
            <a:off x="9684386" y="4125405"/>
            <a:ext cx="2762939"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80"/>
              </a:lnSpc>
              <a:buNone/>
            </a:pPr>
            <a:r>
              <a:rPr lang="en-US" sz="2144">
                <a:solidFill>
                  <a:srgbClr val="D6E5EF"/>
                </a:solidFill>
                <a:latin typeface="Roboto Slab" pitchFamily="34" charset="0"/>
                <a:ea typeface="Roboto Slab" pitchFamily="34" charset="-122"/>
                <a:cs typeface="Roboto Slab" pitchFamily="34" charset="-120"/>
              </a:rPr>
              <a:t>Reduce Simulations</a:t>
            </a:r>
            <a:endParaRPr lang="en-US" sz="2144"/>
          </a:p>
        </p:txBody>
      </p:sp>
      <p:sp>
        <p:nvSpPr>
          <p:cNvPr id="8" name="Text 5"/>
          <p:cNvSpPr/>
          <p:nvPr/>
        </p:nvSpPr>
        <p:spPr>
          <a:xfrm>
            <a:off x="9684386" y="4603319"/>
            <a:ext cx="3799405" cy="70729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777"/>
              </a:lnSpc>
              <a:buNone/>
            </a:pPr>
            <a:r>
              <a:rPr lang="en-US" sz="1705">
                <a:solidFill>
                  <a:srgbClr val="D6E5EF"/>
                </a:solidFill>
                <a:latin typeface="Roboto" pitchFamily="34" charset="0"/>
                <a:ea typeface="Roboto" pitchFamily="34" charset="-122"/>
                <a:cs typeface="Roboto" pitchFamily="34" charset="-120"/>
              </a:rPr>
              <a:t>Reduces need for exhaustive LTspice simulations</a:t>
            </a:r>
            <a:endParaRPr lang="en-US" sz="1705"/>
          </a:p>
        </p:txBody>
      </p:sp>
      <p:pic>
        <p:nvPicPr>
          <p:cNvPr id="9" name="Image 1" descr="preencoded.png"/>
          <p:cNvPicPr>
            <a:picLocks noChangeAspect="1"/>
          </p:cNvPicPr>
          <p:nvPr/>
        </p:nvPicPr>
        <p:blipFill>
          <a:blip r:embed="rId4"/>
          <a:stretch>
            <a:fillRect/>
          </a:stretch>
        </p:blipFill>
        <p:spPr>
          <a:xfrm>
            <a:off x="4904325" y="3688797"/>
            <a:ext cx="4448572" cy="4448572"/>
          </a:xfrm>
          <a:prstGeom prst="rect">
            <a:avLst/>
          </a:prstGeom>
        </p:spPr>
      </p:pic>
      <p:sp>
        <p:nvSpPr>
          <p:cNvPr id="10" name="Text 6"/>
          <p:cNvSpPr/>
          <p:nvPr/>
        </p:nvSpPr>
        <p:spPr>
          <a:xfrm>
            <a:off x="8237070" y="4811005"/>
            <a:ext cx="330675" cy="413403"/>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142"/>
              </a:lnSpc>
              <a:buNone/>
            </a:pPr>
            <a:r>
              <a:rPr lang="en-US" sz="2582">
                <a:solidFill>
                  <a:srgbClr val="D6E5EF"/>
                </a:solidFill>
                <a:latin typeface="Roboto Slab" pitchFamily="34" charset="0"/>
                <a:ea typeface="Roboto Slab" pitchFamily="34" charset="-122"/>
                <a:cs typeface="Roboto Slab" pitchFamily="34" charset="-120"/>
              </a:rPr>
              <a:t>2</a:t>
            </a:r>
            <a:endParaRPr lang="en-US" sz="2582"/>
          </a:p>
        </p:txBody>
      </p:sp>
      <p:sp>
        <p:nvSpPr>
          <p:cNvPr id="11" name="Text 7"/>
          <p:cNvSpPr/>
          <p:nvPr/>
        </p:nvSpPr>
        <p:spPr>
          <a:xfrm>
            <a:off x="9684386" y="6515435"/>
            <a:ext cx="2762939"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80"/>
              </a:lnSpc>
              <a:buNone/>
            </a:pPr>
            <a:r>
              <a:rPr lang="en-US" sz="2144">
                <a:solidFill>
                  <a:srgbClr val="D6E5EF"/>
                </a:solidFill>
                <a:latin typeface="Roboto Slab" pitchFamily="34" charset="0"/>
                <a:ea typeface="Roboto Slab" pitchFamily="34" charset="-122"/>
                <a:cs typeface="Roboto Slab" pitchFamily="34" charset="-120"/>
              </a:rPr>
              <a:t>Optimize Design</a:t>
            </a:r>
            <a:endParaRPr lang="en-US" sz="2144"/>
          </a:p>
        </p:txBody>
      </p:sp>
      <p:sp>
        <p:nvSpPr>
          <p:cNvPr id="12" name="Text 8"/>
          <p:cNvSpPr/>
          <p:nvPr/>
        </p:nvSpPr>
        <p:spPr>
          <a:xfrm>
            <a:off x="9684386" y="6993348"/>
            <a:ext cx="3799405" cy="70729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777"/>
              </a:lnSpc>
              <a:buNone/>
            </a:pPr>
            <a:r>
              <a:rPr lang="en-US" sz="1705">
                <a:solidFill>
                  <a:srgbClr val="D6E5EF"/>
                </a:solidFill>
                <a:latin typeface="Roboto" pitchFamily="34" charset="0"/>
                <a:ea typeface="Roboto" pitchFamily="34" charset="-122"/>
                <a:cs typeface="Roboto" pitchFamily="34" charset="-120"/>
              </a:rPr>
              <a:t>Enables faster design space exploration</a:t>
            </a:r>
            <a:endParaRPr lang="en-US" sz="1705"/>
          </a:p>
        </p:txBody>
      </p:sp>
      <p:pic>
        <p:nvPicPr>
          <p:cNvPr id="13" name="Image 2" descr="preencoded.png"/>
          <p:cNvPicPr>
            <a:picLocks noChangeAspect="1"/>
          </p:cNvPicPr>
          <p:nvPr/>
        </p:nvPicPr>
        <p:blipFill>
          <a:blip r:embed="rId5"/>
          <a:stretch>
            <a:fillRect/>
          </a:stretch>
        </p:blipFill>
        <p:spPr>
          <a:xfrm>
            <a:off x="4904325" y="3688797"/>
            <a:ext cx="4448572" cy="4448572"/>
          </a:xfrm>
          <a:prstGeom prst="rect">
            <a:avLst/>
          </a:prstGeom>
        </p:spPr>
      </p:pic>
      <p:sp>
        <p:nvSpPr>
          <p:cNvPr id="14" name="Text 9"/>
          <p:cNvSpPr/>
          <p:nvPr/>
        </p:nvSpPr>
        <p:spPr>
          <a:xfrm>
            <a:off x="7858475" y="6980121"/>
            <a:ext cx="330675" cy="413403"/>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142"/>
              </a:lnSpc>
              <a:buNone/>
            </a:pPr>
            <a:r>
              <a:rPr lang="en-US" sz="2582">
                <a:solidFill>
                  <a:srgbClr val="D6E5EF"/>
                </a:solidFill>
                <a:latin typeface="Roboto Slab" pitchFamily="34" charset="0"/>
                <a:ea typeface="Roboto Slab" pitchFamily="34" charset="-122"/>
                <a:cs typeface="Roboto Slab" pitchFamily="34" charset="-120"/>
              </a:rPr>
              <a:t>3</a:t>
            </a:r>
            <a:endParaRPr lang="en-US" sz="2582"/>
          </a:p>
        </p:txBody>
      </p:sp>
      <p:sp>
        <p:nvSpPr>
          <p:cNvPr id="15" name="Text 10"/>
          <p:cNvSpPr/>
          <p:nvPr/>
        </p:nvSpPr>
        <p:spPr>
          <a:xfrm>
            <a:off x="1809898" y="6515435"/>
            <a:ext cx="2762939"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r">
              <a:lnSpc>
                <a:spcPts val="2680"/>
              </a:lnSpc>
              <a:buNone/>
            </a:pPr>
            <a:r>
              <a:rPr lang="en-US" sz="2144">
                <a:solidFill>
                  <a:srgbClr val="D6E5EF"/>
                </a:solidFill>
                <a:latin typeface="Roboto Slab" pitchFamily="34" charset="0"/>
                <a:ea typeface="Roboto Slab" pitchFamily="34" charset="-122"/>
                <a:cs typeface="Roboto Slab" pitchFamily="34" charset="-120"/>
              </a:rPr>
              <a:t>Feedback Loop</a:t>
            </a:r>
            <a:endParaRPr lang="en-US" sz="2144"/>
          </a:p>
        </p:txBody>
      </p:sp>
      <p:sp>
        <p:nvSpPr>
          <p:cNvPr id="16" name="Text 11"/>
          <p:cNvSpPr/>
          <p:nvPr/>
        </p:nvSpPr>
        <p:spPr>
          <a:xfrm>
            <a:off x="773549" y="6993348"/>
            <a:ext cx="3799289" cy="70729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r">
              <a:lnSpc>
                <a:spcPts val="2777"/>
              </a:lnSpc>
              <a:buNone/>
            </a:pPr>
            <a:r>
              <a:rPr lang="en-US" sz="1705">
                <a:solidFill>
                  <a:srgbClr val="D6E5EF"/>
                </a:solidFill>
                <a:latin typeface="Roboto" pitchFamily="34" charset="0"/>
                <a:ea typeface="Roboto" pitchFamily="34" charset="-122"/>
                <a:cs typeface="Roboto" pitchFamily="34" charset="-120"/>
              </a:rPr>
              <a:t>Results inform next generation of designs</a:t>
            </a:r>
            <a:endParaRPr lang="en-US" sz="1705"/>
          </a:p>
        </p:txBody>
      </p:sp>
      <p:pic>
        <p:nvPicPr>
          <p:cNvPr id="17" name="Image 3" descr="preencoded.png"/>
          <p:cNvPicPr>
            <a:picLocks noChangeAspect="1"/>
          </p:cNvPicPr>
          <p:nvPr/>
        </p:nvPicPr>
        <p:blipFill>
          <a:blip r:embed="rId6"/>
          <a:stretch>
            <a:fillRect/>
          </a:stretch>
        </p:blipFill>
        <p:spPr>
          <a:xfrm>
            <a:off x="4904325" y="3688797"/>
            <a:ext cx="4448572" cy="4448572"/>
          </a:xfrm>
          <a:prstGeom prst="rect">
            <a:avLst/>
          </a:prstGeom>
        </p:spPr>
      </p:pic>
      <p:sp>
        <p:nvSpPr>
          <p:cNvPr id="18" name="Text 12"/>
          <p:cNvSpPr/>
          <p:nvPr/>
        </p:nvSpPr>
        <p:spPr>
          <a:xfrm>
            <a:off x="5689360" y="6601527"/>
            <a:ext cx="330675" cy="413403"/>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142"/>
              </a:lnSpc>
              <a:buNone/>
            </a:pPr>
            <a:r>
              <a:rPr lang="en-US" sz="2582">
                <a:solidFill>
                  <a:srgbClr val="D6E5EF"/>
                </a:solidFill>
                <a:latin typeface="Roboto Slab" pitchFamily="34" charset="0"/>
                <a:ea typeface="Roboto Slab" pitchFamily="34" charset="-122"/>
                <a:cs typeface="Roboto Slab" pitchFamily="34" charset="-120"/>
              </a:rPr>
              <a:t>4</a:t>
            </a:r>
            <a:endParaRPr lang="en-US" sz="2582"/>
          </a:p>
        </p:txBody>
      </p:sp>
      <p:pic>
        <p:nvPicPr>
          <p:cNvPr id="20" name="Picture 19">
            <a:extLst>
              <a:ext uri="{FF2B5EF4-FFF2-40B4-BE49-F238E27FC236}">
                <a16:creationId xmlns:a16="http://schemas.microsoft.com/office/drawing/2014/main" id="{F2B9982F-BDA1-DC8D-3601-21901C3580F6}"/>
              </a:ext>
            </a:extLst>
          </p:cNvPr>
          <p:cNvPicPr>
            <a:picLocks noChangeAspect="1"/>
          </p:cNvPicPr>
          <p:nvPr/>
        </p:nvPicPr>
        <p:blipFill>
          <a:blip r:embed="rId7"/>
          <a:stretch>
            <a:fillRect/>
          </a:stretch>
        </p:blipFill>
        <p:spPr>
          <a:xfrm>
            <a:off x="12161546" y="9965155"/>
            <a:ext cx="2095792" cy="710465"/>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336824"/>
            <a:ext cx="5346502" cy="8019752"/>
          </a:xfrm>
          <a:prstGeom prst="rect">
            <a:avLst/>
          </a:prstGeom>
        </p:spPr>
      </p:pic>
      <p:sp>
        <p:nvSpPr>
          <p:cNvPr id="3" name="Text 0"/>
          <p:cNvSpPr/>
          <p:nvPr/>
        </p:nvSpPr>
        <p:spPr>
          <a:xfrm>
            <a:off x="6120050" y="2984516"/>
            <a:ext cx="7363739" cy="1381412"/>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5408"/>
              </a:lnSpc>
              <a:buNone/>
            </a:pPr>
            <a:r>
              <a:rPr lang="en-US" sz="4337" dirty="0">
                <a:solidFill>
                  <a:srgbClr val="76B9FF"/>
                </a:solidFill>
                <a:latin typeface="Roboto Slab" pitchFamily="34" charset="0"/>
                <a:ea typeface="Roboto Slab" pitchFamily="34" charset="-122"/>
                <a:cs typeface="Roboto Slab" pitchFamily="34" charset="-120"/>
              </a:rPr>
              <a:t>Benefits of Using Pareto Optimization</a:t>
            </a:r>
            <a:endParaRPr lang="en-US" sz="4337" dirty="0"/>
          </a:p>
        </p:txBody>
      </p:sp>
      <p:pic>
        <p:nvPicPr>
          <p:cNvPr id="4" name="Image 1" descr="preencoded.png"/>
          <p:cNvPicPr>
            <a:picLocks noChangeAspect="1"/>
          </p:cNvPicPr>
          <p:nvPr/>
        </p:nvPicPr>
        <p:blipFill>
          <a:blip r:embed="rId4"/>
          <a:stretch>
            <a:fillRect/>
          </a:stretch>
        </p:blipFill>
        <p:spPr>
          <a:xfrm>
            <a:off x="6120050" y="4697416"/>
            <a:ext cx="552519" cy="552519"/>
          </a:xfrm>
          <a:prstGeom prst="rect">
            <a:avLst/>
          </a:prstGeom>
        </p:spPr>
      </p:pic>
      <p:sp>
        <p:nvSpPr>
          <p:cNvPr id="5" name="Text 1"/>
          <p:cNvSpPr/>
          <p:nvPr/>
        </p:nvSpPr>
        <p:spPr>
          <a:xfrm>
            <a:off x="6120050" y="5470964"/>
            <a:ext cx="2233510" cy="690590"/>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80"/>
              </a:lnSpc>
              <a:buNone/>
            </a:pPr>
            <a:r>
              <a:rPr lang="en-US" sz="2144">
                <a:solidFill>
                  <a:srgbClr val="D6E5EF"/>
                </a:solidFill>
                <a:latin typeface="Roboto Slab" pitchFamily="34" charset="0"/>
                <a:ea typeface="Roboto Slab" pitchFamily="34" charset="-122"/>
                <a:cs typeface="Roboto Slab" pitchFamily="34" charset="-120"/>
              </a:rPr>
              <a:t>Faster optimization</a:t>
            </a:r>
            <a:endParaRPr lang="en-US" sz="2144"/>
          </a:p>
        </p:txBody>
      </p:sp>
      <p:sp>
        <p:nvSpPr>
          <p:cNvPr id="6" name="Text 2"/>
          <p:cNvSpPr/>
          <p:nvPr/>
        </p:nvSpPr>
        <p:spPr>
          <a:xfrm>
            <a:off x="6120050" y="6294173"/>
            <a:ext cx="2233510" cy="1414595"/>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777"/>
              </a:lnSpc>
              <a:buNone/>
            </a:pPr>
            <a:r>
              <a:rPr lang="en-US" sz="1705">
                <a:solidFill>
                  <a:srgbClr val="D6E5EF"/>
                </a:solidFill>
                <a:latin typeface="Roboto" pitchFamily="34" charset="0"/>
                <a:ea typeface="Roboto" pitchFamily="34" charset="-122"/>
                <a:cs typeface="Roboto" pitchFamily="34" charset="-120"/>
              </a:rPr>
              <a:t>Dramatically reduces the time needed to find optimal circuit configurations</a:t>
            </a:r>
            <a:endParaRPr lang="en-US" sz="1705"/>
          </a:p>
        </p:txBody>
      </p:sp>
      <p:pic>
        <p:nvPicPr>
          <p:cNvPr id="7" name="Image 2" descr="preencoded.png"/>
          <p:cNvPicPr>
            <a:picLocks noChangeAspect="1"/>
          </p:cNvPicPr>
          <p:nvPr/>
        </p:nvPicPr>
        <p:blipFill>
          <a:blip r:embed="rId5"/>
          <a:stretch>
            <a:fillRect/>
          </a:stretch>
        </p:blipFill>
        <p:spPr>
          <a:xfrm>
            <a:off x="8685048" y="4697416"/>
            <a:ext cx="552519" cy="552519"/>
          </a:xfrm>
          <a:prstGeom prst="rect">
            <a:avLst/>
          </a:prstGeom>
        </p:spPr>
      </p:pic>
      <p:sp>
        <p:nvSpPr>
          <p:cNvPr id="8" name="Text 3"/>
          <p:cNvSpPr/>
          <p:nvPr/>
        </p:nvSpPr>
        <p:spPr>
          <a:xfrm>
            <a:off x="8685048" y="5470964"/>
            <a:ext cx="2233626" cy="690590"/>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80"/>
              </a:lnSpc>
              <a:buNone/>
            </a:pPr>
            <a:r>
              <a:rPr lang="en-US" sz="2144">
                <a:solidFill>
                  <a:srgbClr val="D6E5EF"/>
                </a:solidFill>
                <a:latin typeface="Roboto Slab" pitchFamily="34" charset="0"/>
                <a:ea typeface="Roboto Slab" pitchFamily="34" charset="-122"/>
                <a:cs typeface="Roboto Slab" pitchFamily="34" charset="-120"/>
              </a:rPr>
              <a:t>Maintains accuracy</a:t>
            </a:r>
            <a:endParaRPr lang="en-US" sz="2144"/>
          </a:p>
        </p:txBody>
      </p:sp>
      <p:sp>
        <p:nvSpPr>
          <p:cNvPr id="9" name="Text 4"/>
          <p:cNvSpPr/>
          <p:nvPr/>
        </p:nvSpPr>
        <p:spPr>
          <a:xfrm>
            <a:off x="8685048" y="6294173"/>
            <a:ext cx="2233626" cy="1414595"/>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777"/>
              </a:lnSpc>
              <a:buNone/>
            </a:pPr>
            <a:r>
              <a:rPr lang="en-US" sz="1705">
                <a:solidFill>
                  <a:srgbClr val="D6E5EF"/>
                </a:solidFill>
                <a:latin typeface="Roboto" pitchFamily="34" charset="0"/>
                <a:ea typeface="Roboto" pitchFamily="34" charset="-122"/>
                <a:cs typeface="Roboto" pitchFamily="34" charset="-120"/>
              </a:rPr>
              <a:t>Delivers reliable results comparable to traditional simulation methods</a:t>
            </a:r>
            <a:endParaRPr lang="en-US" sz="1705"/>
          </a:p>
        </p:txBody>
      </p:sp>
      <p:pic>
        <p:nvPicPr>
          <p:cNvPr id="10" name="Image 3" descr="preencoded.png"/>
          <p:cNvPicPr>
            <a:picLocks noChangeAspect="1"/>
          </p:cNvPicPr>
          <p:nvPr/>
        </p:nvPicPr>
        <p:blipFill>
          <a:blip r:embed="rId6"/>
          <a:stretch>
            <a:fillRect/>
          </a:stretch>
        </p:blipFill>
        <p:spPr>
          <a:xfrm>
            <a:off x="11250163" y="4697416"/>
            <a:ext cx="552519" cy="552519"/>
          </a:xfrm>
          <a:prstGeom prst="rect">
            <a:avLst/>
          </a:prstGeom>
        </p:spPr>
      </p:pic>
      <p:sp>
        <p:nvSpPr>
          <p:cNvPr id="11" name="Text 5"/>
          <p:cNvSpPr/>
          <p:nvPr/>
        </p:nvSpPr>
        <p:spPr>
          <a:xfrm>
            <a:off x="11250163" y="5470964"/>
            <a:ext cx="2233510" cy="690590"/>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80"/>
              </a:lnSpc>
              <a:buNone/>
            </a:pPr>
            <a:r>
              <a:rPr lang="en-US" sz="2144">
                <a:solidFill>
                  <a:srgbClr val="D6E5EF"/>
                </a:solidFill>
                <a:latin typeface="Roboto Slab" pitchFamily="34" charset="0"/>
                <a:ea typeface="Roboto Slab" pitchFamily="34" charset="-122"/>
                <a:cs typeface="Roboto Slab" pitchFamily="34" charset="-120"/>
              </a:rPr>
              <a:t>Identifies best trade-offs</a:t>
            </a:r>
            <a:endParaRPr lang="en-US" sz="2144"/>
          </a:p>
        </p:txBody>
      </p:sp>
      <p:sp>
        <p:nvSpPr>
          <p:cNvPr id="12" name="Text 6"/>
          <p:cNvSpPr/>
          <p:nvPr/>
        </p:nvSpPr>
        <p:spPr>
          <a:xfrm>
            <a:off x="11250163" y="6294173"/>
            <a:ext cx="2233510" cy="1414595"/>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777"/>
              </a:lnSpc>
              <a:buNone/>
            </a:pPr>
            <a:r>
              <a:rPr lang="en-US" sz="1705">
                <a:solidFill>
                  <a:srgbClr val="D6E5EF"/>
                </a:solidFill>
                <a:latin typeface="Roboto" pitchFamily="34" charset="0"/>
                <a:ea typeface="Roboto" pitchFamily="34" charset="-122"/>
                <a:cs typeface="Roboto" pitchFamily="34" charset="-120"/>
              </a:rPr>
              <a:t>Finds optimal solutions without exhaustive simulations</a:t>
            </a:r>
            <a:endParaRPr lang="en-US" sz="1705"/>
          </a:p>
        </p:txBody>
      </p:sp>
      <p:pic>
        <p:nvPicPr>
          <p:cNvPr id="14" name="Picture 13">
            <a:extLst>
              <a:ext uri="{FF2B5EF4-FFF2-40B4-BE49-F238E27FC236}">
                <a16:creationId xmlns:a16="http://schemas.microsoft.com/office/drawing/2014/main" id="{128BD83F-8A54-6B68-3429-49B246677A3F}"/>
              </a:ext>
            </a:extLst>
          </p:cNvPr>
          <p:cNvPicPr>
            <a:picLocks noChangeAspect="1"/>
          </p:cNvPicPr>
          <p:nvPr/>
        </p:nvPicPr>
        <p:blipFill>
          <a:blip r:embed="rId7"/>
          <a:stretch>
            <a:fillRect/>
          </a:stretch>
        </p:blipFill>
        <p:spPr>
          <a:xfrm>
            <a:off x="12142655" y="9985031"/>
            <a:ext cx="2095792" cy="690589"/>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A8B163-2108-7745-C9C9-83C5A910AEF1}"/>
              </a:ext>
            </a:extLst>
          </p:cNvPr>
          <p:cNvSpPr txBox="1"/>
          <p:nvPr/>
        </p:nvSpPr>
        <p:spPr>
          <a:xfrm>
            <a:off x="1032669" y="1003300"/>
            <a:ext cx="8305800" cy="584775"/>
          </a:xfrm>
          <a:prstGeom prst="rect">
            <a:avLst/>
          </a:prstGeom>
          <a:noFill/>
        </p:spPr>
        <p:txBody>
          <a:bodyPr wrap="square">
            <a:spAutoFit/>
          </a:bodyPr>
          <a:lstStyle/>
          <a:p>
            <a:r>
              <a:rPr lang="en-US" sz="3200" dirty="0">
                <a:solidFill>
                  <a:srgbClr val="76B9FF"/>
                </a:solidFill>
                <a:latin typeface="Roboto Slab" pitchFamily="34" charset="0"/>
                <a:ea typeface="Roboto Slab" pitchFamily="34" charset="-122"/>
                <a:cs typeface="Roboto Slab" pitchFamily="34" charset="-120"/>
              </a:rPr>
              <a:t>Pareto Optimization for CMOS Inverter</a:t>
            </a:r>
            <a:endParaRPr lang="en-US" sz="3200" dirty="0"/>
          </a:p>
        </p:txBody>
      </p:sp>
      <p:pic>
        <p:nvPicPr>
          <p:cNvPr id="5" name="Picture 4">
            <a:extLst>
              <a:ext uri="{FF2B5EF4-FFF2-40B4-BE49-F238E27FC236}">
                <a16:creationId xmlns:a16="http://schemas.microsoft.com/office/drawing/2014/main" id="{6F315389-4C4C-105E-88CB-4457B683B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469" y="1908175"/>
            <a:ext cx="12877800" cy="7629525"/>
          </a:xfrm>
          <a:prstGeom prst="rect">
            <a:avLst/>
          </a:prstGeom>
        </p:spPr>
      </p:pic>
      <p:pic>
        <p:nvPicPr>
          <p:cNvPr id="4" name="Picture 3">
            <a:extLst>
              <a:ext uri="{FF2B5EF4-FFF2-40B4-BE49-F238E27FC236}">
                <a16:creationId xmlns:a16="http://schemas.microsoft.com/office/drawing/2014/main" id="{4A14AE36-346C-F84F-9B26-B231AA37A7A3}"/>
              </a:ext>
            </a:extLst>
          </p:cNvPr>
          <p:cNvPicPr>
            <a:picLocks noChangeAspect="1"/>
          </p:cNvPicPr>
          <p:nvPr/>
        </p:nvPicPr>
        <p:blipFill>
          <a:blip r:embed="rId3">
            <a:extLst>
              <a:ext uri="{28A0092B-C50C-407E-A947-70E740481C1C}">
                <a14:useLocalDpi xmlns:a14="http://schemas.microsoft.com/office/drawing/2010/main" val="0"/>
              </a:ext>
            </a:extLst>
          </a:blip>
          <a:srcRect l="2593"/>
          <a:stretch/>
        </p:blipFill>
        <p:spPr>
          <a:xfrm>
            <a:off x="5341938" y="2374900"/>
            <a:ext cx="5025549" cy="4572000"/>
          </a:xfrm>
          <a:prstGeom prst="rect">
            <a:avLst/>
          </a:prstGeom>
        </p:spPr>
      </p:pic>
      <p:pic>
        <p:nvPicPr>
          <p:cNvPr id="7" name="Picture 6">
            <a:extLst>
              <a:ext uri="{FF2B5EF4-FFF2-40B4-BE49-F238E27FC236}">
                <a16:creationId xmlns:a16="http://schemas.microsoft.com/office/drawing/2014/main" id="{A253475E-99FA-07D3-6249-BFEE82304898}"/>
              </a:ext>
            </a:extLst>
          </p:cNvPr>
          <p:cNvPicPr>
            <a:picLocks noChangeAspect="1"/>
          </p:cNvPicPr>
          <p:nvPr/>
        </p:nvPicPr>
        <p:blipFill>
          <a:blip r:embed="rId4">
            <a:extLst>
              <a:ext uri="{28A0092B-C50C-407E-A947-70E740481C1C}">
                <a14:useLocalDpi xmlns:a14="http://schemas.microsoft.com/office/drawing/2010/main" val="0"/>
              </a:ext>
            </a:extLst>
          </a:blip>
          <a:srcRect l="8004" r="40422"/>
          <a:stretch/>
        </p:blipFill>
        <p:spPr>
          <a:xfrm>
            <a:off x="10405269" y="1908175"/>
            <a:ext cx="3425349" cy="7400925"/>
          </a:xfrm>
          <a:prstGeom prst="rect">
            <a:avLst/>
          </a:prstGeom>
        </p:spPr>
      </p:pic>
      <p:pic>
        <p:nvPicPr>
          <p:cNvPr id="9" name="Picture 8">
            <a:extLst>
              <a:ext uri="{FF2B5EF4-FFF2-40B4-BE49-F238E27FC236}">
                <a16:creationId xmlns:a16="http://schemas.microsoft.com/office/drawing/2014/main" id="{3A5E60AF-BBC3-B876-1EA3-E85B1DD94909}"/>
              </a:ext>
            </a:extLst>
          </p:cNvPr>
          <p:cNvPicPr>
            <a:picLocks noChangeAspect="1"/>
          </p:cNvPicPr>
          <p:nvPr/>
        </p:nvPicPr>
        <p:blipFill>
          <a:blip r:embed="rId5"/>
          <a:stretch>
            <a:fillRect/>
          </a:stretch>
        </p:blipFill>
        <p:spPr>
          <a:xfrm>
            <a:off x="12117943" y="10071100"/>
            <a:ext cx="2095792" cy="514379"/>
          </a:xfrm>
          <a:prstGeom prst="rect">
            <a:avLst/>
          </a:prstGeom>
        </p:spPr>
      </p:pic>
    </p:spTree>
    <p:extLst>
      <p:ext uri="{BB962C8B-B14F-4D97-AF65-F5344CB8AC3E}">
        <p14:creationId xmlns:p14="http://schemas.microsoft.com/office/powerpoint/2010/main" val="168178066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2D7A51-A075-EE3E-BA9C-E229E4FB93D1}"/>
              </a:ext>
            </a:extLst>
          </p:cNvPr>
          <p:cNvSpPr txBox="1"/>
          <p:nvPr/>
        </p:nvSpPr>
        <p:spPr>
          <a:xfrm>
            <a:off x="880269" y="469900"/>
            <a:ext cx="9829800" cy="584775"/>
          </a:xfrm>
          <a:prstGeom prst="rect">
            <a:avLst/>
          </a:prstGeom>
          <a:noFill/>
        </p:spPr>
        <p:txBody>
          <a:bodyPr wrap="square">
            <a:spAutoFit/>
          </a:bodyPr>
          <a:lstStyle/>
          <a:p>
            <a:r>
              <a:rPr lang="en-US" sz="3200" dirty="0">
                <a:solidFill>
                  <a:srgbClr val="76B9FF"/>
                </a:solidFill>
                <a:latin typeface="Roboto Slab" pitchFamily="34" charset="0"/>
                <a:ea typeface="Roboto Slab" pitchFamily="34" charset="-122"/>
                <a:cs typeface="Roboto Slab" pitchFamily="34" charset="-120"/>
              </a:rPr>
              <a:t>Pareto Optimization for CMOS NAND</a:t>
            </a:r>
            <a:endParaRPr lang="en-US" sz="3200" dirty="0"/>
          </a:p>
        </p:txBody>
      </p:sp>
      <p:pic>
        <p:nvPicPr>
          <p:cNvPr id="7" name="Picture 6">
            <a:extLst>
              <a:ext uri="{FF2B5EF4-FFF2-40B4-BE49-F238E27FC236}">
                <a16:creationId xmlns:a16="http://schemas.microsoft.com/office/drawing/2014/main" id="{DCEDE67A-8903-BEFD-B821-882B5B42F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69" y="1841500"/>
            <a:ext cx="12835718" cy="7551012"/>
          </a:xfrm>
          <a:prstGeom prst="rect">
            <a:avLst/>
          </a:prstGeom>
        </p:spPr>
      </p:pic>
      <p:pic>
        <p:nvPicPr>
          <p:cNvPr id="6" name="Picture 5">
            <a:extLst>
              <a:ext uri="{FF2B5EF4-FFF2-40B4-BE49-F238E27FC236}">
                <a16:creationId xmlns:a16="http://schemas.microsoft.com/office/drawing/2014/main" id="{F8757507-5214-7FC7-EC1B-D7560EEC7FAA}"/>
              </a:ext>
            </a:extLst>
          </p:cNvPr>
          <p:cNvPicPr>
            <a:picLocks noChangeAspect="1"/>
          </p:cNvPicPr>
          <p:nvPr/>
        </p:nvPicPr>
        <p:blipFill>
          <a:blip r:embed="rId3"/>
          <a:stretch>
            <a:fillRect/>
          </a:stretch>
        </p:blipFill>
        <p:spPr>
          <a:xfrm>
            <a:off x="12142655" y="10071100"/>
            <a:ext cx="2095792" cy="589280"/>
          </a:xfrm>
          <a:prstGeom prst="rect">
            <a:avLst/>
          </a:prstGeom>
        </p:spPr>
      </p:pic>
      <p:pic>
        <p:nvPicPr>
          <p:cNvPr id="9" name="Picture 8">
            <a:extLst>
              <a:ext uri="{FF2B5EF4-FFF2-40B4-BE49-F238E27FC236}">
                <a16:creationId xmlns:a16="http://schemas.microsoft.com/office/drawing/2014/main" id="{58341E1C-2E22-3BBB-8851-2336DF9B9981}"/>
              </a:ext>
            </a:extLst>
          </p:cNvPr>
          <p:cNvPicPr>
            <a:picLocks noChangeAspect="1"/>
          </p:cNvPicPr>
          <p:nvPr/>
        </p:nvPicPr>
        <p:blipFill>
          <a:blip r:embed="rId4">
            <a:extLst>
              <a:ext uri="{28A0092B-C50C-407E-A947-70E740481C1C}">
                <a14:useLocalDpi xmlns:a14="http://schemas.microsoft.com/office/drawing/2010/main" val="0"/>
              </a:ext>
            </a:extLst>
          </a:blip>
          <a:srcRect l="12355" t="9850" r="12484" b="2302"/>
          <a:stretch/>
        </p:blipFill>
        <p:spPr>
          <a:xfrm>
            <a:off x="8347869" y="2679700"/>
            <a:ext cx="5257800" cy="4543552"/>
          </a:xfrm>
          <a:prstGeom prst="rect">
            <a:avLst/>
          </a:prstGeom>
        </p:spPr>
      </p:pic>
    </p:spTree>
    <p:extLst>
      <p:ext uri="{BB962C8B-B14F-4D97-AF65-F5344CB8AC3E}">
        <p14:creationId xmlns:p14="http://schemas.microsoft.com/office/powerpoint/2010/main" val="26725803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124D217-7CCF-4A29-3431-2932A8A6BC18}"/>
              </a:ext>
            </a:extLst>
          </p:cNvPr>
          <p:cNvSpPr txBox="1"/>
          <p:nvPr/>
        </p:nvSpPr>
        <p:spPr>
          <a:xfrm>
            <a:off x="727869" y="1079500"/>
            <a:ext cx="86868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6B9FF"/>
                </a:solidFill>
                <a:effectLst/>
                <a:uLnTx/>
                <a:uFillTx/>
                <a:latin typeface="Roboto Slab" pitchFamily="34" charset="0"/>
                <a:ea typeface="Roboto Slab" pitchFamily="34" charset="-122"/>
                <a:cs typeface="Roboto Slab" pitchFamily="34" charset="-120"/>
              </a:rPr>
              <a:t>Pareto Optimization for </a:t>
            </a:r>
            <a:r>
              <a:rPr lang="en-US" sz="3200" dirty="0">
                <a:solidFill>
                  <a:srgbClr val="76B9FF"/>
                </a:solidFill>
                <a:latin typeface="Roboto Slab" pitchFamily="34" charset="0"/>
                <a:ea typeface="Roboto Slab" pitchFamily="34" charset="-122"/>
                <a:cs typeface="Roboto Slab" pitchFamily="34" charset="-120"/>
              </a:rPr>
              <a:t>PSEUDO NMOS NOR</a:t>
            </a:r>
            <a:endParaRPr kumimoji="0" lang="en-US" sz="3200" b="0" i="0" u="none" strike="noStrike" kern="1200" cap="none" spc="0" normalizeH="0" baseline="0" noProof="0" dirty="0">
              <a:ln>
                <a:noFill/>
              </a:ln>
              <a:solidFill>
                <a:prstClr val="black"/>
              </a:solidFill>
              <a:effectLst/>
              <a:uLnTx/>
              <a:uFillTx/>
              <a:latin typeface="Calibri"/>
              <a:ea typeface="Calibri" panose="020F0502020204030204"/>
              <a:cs typeface="Arial"/>
            </a:endParaRPr>
          </a:p>
        </p:txBody>
      </p:sp>
      <p:pic>
        <p:nvPicPr>
          <p:cNvPr id="3" name="Picture 2">
            <a:extLst>
              <a:ext uri="{FF2B5EF4-FFF2-40B4-BE49-F238E27FC236}">
                <a16:creationId xmlns:a16="http://schemas.microsoft.com/office/drawing/2014/main" id="{587A9D46-A6C0-CE57-547E-8CB5535CCDFA}"/>
              </a:ext>
            </a:extLst>
          </p:cNvPr>
          <p:cNvPicPr>
            <a:picLocks noChangeAspect="1"/>
          </p:cNvPicPr>
          <p:nvPr/>
        </p:nvPicPr>
        <p:blipFill>
          <a:blip r:embed="rId2"/>
          <a:stretch>
            <a:fillRect/>
          </a:stretch>
        </p:blipFill>
        <p:spPr>
          <a:xfrm>
            <a:off x="12066455" y="9950421"/>
            <a:ext cx="2095792" cy="742979"/>
          </a:xfrm>
          <a:prstGeom prst="rect">
            <a:avLst/>
          </a:prstGeom>
        </p:spPr>
      </p:pic>
      <p:pic>
        <p:nvPicPr>
          <p:cNvPr id="5" name="Picture 4">
            <a:extLst>
              <a:ext uri="{FF2B5EF4-FFF2-40B4-BE49-F238E27FC236}">
                <a16:creationId xmlns:a16="http://schemas.microsoft.com/office/drawing/2014/main" id="{ADF6BA4B-57D2-5B1B-FE4D-B5A165DE7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94" y="1970087"/>
            <a:ext cx="12020550" cy="7491413"/>
          </a:xfrm>
          <a:prstGeom prst="rect">
            <a:avLst/>
          </a:prstGeom>
        </p:spPr>
      </p:pic>
      <p:pic>
        <p:nvPicPr>
          <p:cNvPr id="7" name="Picture 6">
            <a:extLst>
              <a:ext uri="{FF2B5EF4-FFF2-40B4-BE49-F238E27FC236}">
                <a16:creationId xmlns:a16="http://schemas.microsoft.com/office/drawing/2014/main" id="{29803BC3-8E65-EC52-FDA1-08CF43E53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062119" y="3017837"/>
            <a:ext cx="5829300" cy="3733800"/>
          </a:xfrm>
          <a:prstGeom prst="rect">
            <a:avLst/>
          </a:prstGeom>
        </p:spPr>
      </p:pic>
    </p:spTree>
    <p:extLst>
      <p:ext uri="{BB962C8B-B14F-4D97-AF65-F5344CB8AC3E}">
        <p14:creationId xmlns:p14="http://schemas.microsoft.com/office/powerpoint/2010/main" val="367554744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BEDC36-2974-402A-BB06-C7372276B605}"/>
              </a:ext>
            </a:extLst>
          </p:cNvPr>
          <p:cNvPicPr>
            <a:picLocks noChangeAspect="1" noChangeArrowheads="1"/>
          </p:cNvPicPr>
          <p:nvPr/>
        </p:nvPicPr>
        <p:blipFill>
          <a:blip r:embed="rId2" cstate="print"/>
          <a:srcRect/>
          <a:stretch>
            <a:fillRect/>
          </a:stretch>
        </p:blipFill>
        <p:spPr bwMode="auto">
          <a:xfrm>
            <a:off x="499269" y="2085772"/>
            <a:ext cx="12496800" cy="1982657"/>
          </a:xfrm>
          <a:prstGeom prst="rect">
            <a:avLst/>
          </a:prstGeom>
          <a:noFill/>
          <a:ln w="9525">
            <a:noFill/>
            <a:miter lim="800000"/>
            <a:headEnd/>
            <a:tailEnd/>
          </a:ln>
        </p:spPr>
      </p:pic>
      <p:sp>
        <p:nvSpPr>
          <p:cNvPr id="3" name="Rectangle 2">
            <a:extLst>
              <a:ext uri="{FF2B5EF4-FFF2-40B4-BE49-F238E27FC236}">
                <a16:creationId xmlns:a16="http://schemas.microsoft.com/office/drawing/2014/main" id="{6E8210F9-293F-E085-F841-DC6AC20D3BBB}"/>
              </a:ext>
            </a:extLst>
          </p:cNvPr>
          <p:cNvSpPr/>
          <p:nvPr/>
        </p:nvSpPr>
        <p:spPr>
          <a:xfrm>
            <a:off x="499269" y="597541"/>
            <a:ext cx="95250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76B9FF"/>
                </a:solidFill>
                <a:latin typeface="Roboto Slab" pitchFamily="34" charset="0"/>
                <a:ea typeface="Roboto Slab" pitchFamily="34" charset="-122"/>
                <a:cs typeface="Roboto Slab" pitchFamily="34" charset="-120"/>
              </a:rPr>
              <a:t>User input for CMOS Inverter :</a:t>
            </a:r>
            <a:endParaRPr lang="en-US" sz="3600" dirty="0"/>
          </a:p>
        </p:txBody>
      </p:sp>
      <p:pic>
        <p:nvPicPr>
          <p:cNvPr id="4" name="Picture 3">
            <a:extLst>
              <a:ext uri="{FF2B5EF4-FFF2-40B4-BE49-F238E27FC236}">
                <a16:creationId xmlns:a16="http://schemas.microsoft.com/office/drawing/2014/main" id="{B0D29A53-6FB0-0D17-3B79-55A5BEDBC7B9}"/>
              </a:ext>
            </a:extLst>
          </p:cNvPr>
          <p:cNvPicPr>
            <a:picLocks noChangeAspect="1" noChangeArrowheads="1"/>
          </p:cNvPicPr>
          <p:nvPr/>
        </p:nvPicPr>
        <p:blipFill>
          <a:blip r:embed="rId3" cstate="print"/>
          <a:srcRect/>
          <a:stretch>
            <a:fillRect/>
          </a:stretch>
        </p:blipFill>
        <p:spPr bwMode="auto">
          <a:xfrm>
            <a:off x="499269" y="1279721"/>
            <a:ext cx="12496800" cy="800100"/>
          </a:xfrm>
          <a:prstGeom prst="rect">
            <a:avLst/>
          </a:prstGeom>
          <a:noFill/>
          <a:ln w="9525">
            <a:noFill/>
            <a:miter lim="800000"/>
            <a:headEnd/>
            <a:tailEnd/>
          </a:ln>
        </p:spPr>
      </p:pic>
      <p:sp>
        <p:nvSpPr>
          <p:cNvPr id="5" name="Rectangle 4">
            <a:extLst>
              <a:ext uri="{FF2B5EF4-FFF2-40B4-BE49-F238E27FC236}">
                <a16:creationId xmlns:a16="http://schemas.microsoft.com/office/drawing/2014/main" id="{DBECC09C-8AF0-7D61-D8A0-56B5100EA414}"/>
              </a:ext>
            </a:extLst>
          </p:cNvPr>
          <p:cNvSpPr/>
          <p:nvPr/>
        </p:nvSpPr>
        <p:spPr>
          <a:xfrm>
            <a:off x="498897" y="4217287"/>
            <a:ext cx="769620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76B9FF"/>
                </a:solidFill>
                <a:latin typeface="Roboto Slab" pitchFamily="34" charset="0"/>
                <a:ea typeface="Roboto Slab" pitchFamily="34" charset="-122"/>
                <a:cs typeface="Roboto Slab" pitchFamily="34" charset="-120"/>
              </a:rPr>
              <a:t>User input for NAND Circuit :</a:t>
            </a:r>
            <a:endParaRPr lang="en-US" sz="3600" dirty="0"/>
          </a:p>
        </p:txBody>
      </p:sp>
      <p:pic>
        <p:nvPicPr>
          <p:cNvPr id="6" name="Picture 5">
            <a:extLst>
              <a:ext uri="{FF2B5EF4-FFF2-40B4-BE49-F238E27FC236}">
                <a16:creationId xmlns:a16="http://schemas.microsoft.com/office/drawing/2014/main" id="{0883767E-FEE1-9421-CA73-F4C09F57DBD2}"/>
              </a:ext>
            </a:extLst>
          </p:cNvPr>
          <p:cNvPicPr>
            <a:picLocks noChangeAspect="1" noChangeArrowheads="1"/>
          </p:cNvPicPr>
          <p:nvPr/>
        </p:nvPicPr>
        <p:blipFill>
          <a:blip r:embed="rId4" cstate="print"/>
          <a:srcRect/>
          <a:stretch>
            <a:fillRect/>
          </a:stretch>
        </p:blipFill>
        <p:spPr bwMode="auto">
          <a:xfrm>
            <a:off x="498897" y="4758650"/>
            <a:ext cx="12573000" cy="2209800"/>
          </a:xfrm>
          <a:prstGeom prst="rect">
            <a:avLst/>
          </a:prstGeom>
          <a:noFill/>
          <a:ln w="9525">
            <a:noFill/>
            <a:miter lim="800000"/>
            <a:headEnd/>
            <a:tailEnd/>
          </a:ln>
          <a:effectLst/>
        </p:spPr>
      </p:pic>
      <p:pic>
        <p:nvPicPr>
          <p:cNvPr id="9" name="Picture 8">
            <a:extLst>
              <a:ext uri="{FF2B5EF4-FFF2-40B4-BE49-F238E27FC236}">
                <a16:creationId xmlns:a16="http://schemas.microsoft.com/office/drawing/2014/main" id="{49BE0DC5-729D-8B7F-15EA-388782C3412A}"/>
              </a:ext>
            </a:extLst>
          </p:cNvPr>
          <p:cNvPicPr>
            <a:picLocks noChangeAspect="1"/>
          </p:cNvPicPr>
          <p:nvPr/>
        </p:nvPicPr>
        <p:blipFill>
          <a:blip r:embed="rId5"/>
          <a:stretch>
            <a:fillRect/>
          </a:stretch>
        </p:blipFill>
        <p:spPr>
          <a:xfrm>
            <a:off x="12327467" y="9918700"/>
            <a:ext cx="1895740" cy="609685"/>
          </a:xfrm>
          <a:prstGeom prst="rect">
            <a:avLst/>
          </a:prstGeom>
        </p:spPr>
      </p:pic>
      <p:sp>
        <p:nvSpPr>
          <p:cNvPr id="10" name="Rectangle 1">
            <a:extLst>
              <a:ext uri="{FF2B5EF4-FFF2-40B4-BE49-F238E27FC236}">
                <a16:creationId xmlns:a16="http://schemas.microsoft.com/office/drawing/2014/main" id="{E32AD777-4D1A-73CF-4665-0698AB1FCB75}"/>
              </a:ext>
            </a:extLst>
          </p:cNvPr>
          <p:cNvSpPr>
            <a:spLocks noChangeArrowheads="1"/>
          </p:cNvSpPr>
          <p:nvPr/>
        </p:nvSpPr>
        <p:spPr bwMode="auto">
          <a:xfrm>
            <a:off x="480199" y="7480072"/>
            <a:ext cx="1249717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lumMod val="85000"/>
                  </a:schemeClr>
                </a:solidFill>
                <a:latin typeface="Constantia" panose="02030602050306030303" pitchFamily="18" charset="0"/>
              </a:rPr>
              <a:t>Here we </a:t>
            </a:r>
            <a:r>
              <a:rPr kumimoji="0" lang="en-US" altLang="en-US" sz="2000" b="0" i="0" u="none" strike="noStrike" cap="none" normalizeH="0" baseline="0" dirty="0">
                <a:ln>
                  <a:noFill/>
                </a:ln>
                <a:solidFill>
                  <a:schemeClr val="bg1">
                    <a:lumMod val="85000"/>
                  </a:schemeClr>
                </a:solidFill>
                <a:effectLst/>
                <a:latin typeface="Constantia" panose="02030602050306030303" pitchFamily="18" charset="0"/>
              </a:rPr>
              <a:t>allow a user to input NMOS and PMOS transistor widths, then uses a pre-trained machine learning model to predict circuit performance. It first checks that the inputs are valid numeric values and fall within defined width limits. The inputs are then scaled using a pre-fitted scaler before being passed to the model for prediction. The predicted values for </a:t>
            </a:r>
            <a:r>
              <a:rPr kumimoji="0" lang="en-US" altLang="en-US" sz="2000" b="1" i="0" u="none" strike="noStrike" cap="none" normalizeH="0" baseline="0" dirty="0">
                <a:ln>
                  <a:noFill/>
                </a:ln>
                <a:solidFill>
                  <a:schemeClr val="bg1">
                    <a:lumMod val="85000"/>
                  </a:schemeClr>
                </a:solidFill>
                <a:effectLst/>
                <a:latin typeface="Constantia" panose="02030602050306030303" pitchFamily="18" charset="0"/>
              </a:rPr>
              <a:t>power</a:t>
            </a:r>
            <a:r>
              <a:rPr kumimoji="0" lang="en-US" altLang="en-US" sz="2000" b="0" i="0" u="none" strike="noStrike" cap="none" normalizeH="0" baseline="0" dirty="0">
                <a:ln>
                  <a:noFill/>
                </a:ln>
                <a:solidFill>
                  <a:schemeClr val="bg1">
                    <a:lumMod val="85000"/>
                  </a:schemeClr>
                </a:solidFill>
                <a:effectLst/>
                <a:latin typeface="Constantia" panose="02030602050306030303" pitchFamily="18" charset="0"/>
              </a:rPr>
              <a:t>, </a:t>
            </a:r>
            <a:r>
              <a:rPr kumimoji="0" lang="en-US" altLang="en-US" sz="2000" b="1" i="0" u="none" strike="noStrike" cap="none" normalizeH="0" baseline="0" dirty="0">
                <a:ln>
                  <a:noFill/>
                </a:ln>
                <a:solidFill>
                  <a:schemeClr val="bg1">
                    <a:lumMod val="85000"/>
                  </a:schemeClr>
                </a:solidFill>
                <a:effectLst/>
                <a:latin typeface="Constantia" panose="02030602050306030303" pitchFamily="18" charset="0"/>
              </a:rPr>
              <a:t>delay</a:t>
            </a:r>
            <a:r>
              <a:rPr kumimoji="0" lang="en-US" altLang="en-US" sz="2000" b="0" i="0" u="none" strike="noStrike" cap="none" normalizeH="0" baseline="0" dirty="0">
                <a:ln>
                  <a:noFill/>
                </a:ln>
                <a:solidFill>
                  <a:schemeClr val="bg1">
                    <a:lumMod val="85000"/>
                  </a:schemeClr>
                </a:solidFill>
                <a:effectLst/>
                <a:latin typeface="Constantia" panose="02030602050306030303" pitchFamily="18" charset="0"/>
              </a:rPr>
              <a:t>, and </a:t>
            </a:r>
            <a:r>
              <a:rPr kumimoji="0" lang="en-US" altLang="en-US" sz="2000" b="1" i="0" u="none" strike="noStrike" cap="none" normalizeH="0" baseline="0" dirty="0">
                <a:ln>
                  <a:noFill/>
                </a:ln>
                <a:solidFill>
                  <a:schemeClr val="bg1">
                    <a:lumMod val="85000"/>
                  </a:schemeClr>
                </a:solidFill>
                <a:effectLst/>
                <a:latin typeface="Constantia" panose="02030602050306030303" pitchFamily="18" charset="0"/>
              </a:rPr>
              <a:t>area</a:t>
            </a:r>
            <a:r>
              <a:rPr kumimoji="0" lang="en-US" altLang="en-US" sz="2000" b="0" i="0" u="none" strike="noStrike" cap="none" normalizeH="0" baseline="0" dirty="0">
                <a:ln>
                  <a:noFill/>
                </a:ln>
                <a:solidFill>
                  <a:schemeClr val="bg1">
                    <a:lumMod val="85000"/>
                  </a:schemeClr>
                </a:solidFill>
                <a:effectLst/>
                <a:latin typeface="Constantia" panose="02030602050306030303" pitchFamily="18" charset="0"/>
              </a:rPr>
              <a:t> are adjusted (if needed) and printed as output, providing quick insight into the circuit’s behavior for the chosen transistor sizes.</a:t>
            </a:r>
          </a:p>
        </p:txBody>
      </p:sp>
    </p:spTree>
    <p:extLst>
      <p:ext uri="{BB962C8B-B14F-4D97-AF65-F5344CB8AC3E}">
        <p14:creationId xmlns:p14="http://schemas.microsoft.com/office/powerpoint/2010/main" val="247093084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293423-4DA9-DF02-9FEC-C577C2E48FDE}"/>
              </a:ext>
            </a:extLst>
          </p:cNvPr>
          <p:cNvPicPr>
            <a:picLocks noChangeAspect="1" noChangeArrowheads="1"/>
          </p:cNvPicPr>
          <p:nvPr/>
        </p:nvPicPr>
        <p:blipFill>
          <a:blip r:embed="rId2" cstate="print"/>
          <a:srcRect/>
          <a:stretch>
            <a:fillRect/>
          </a:stretch>
        </p:blipFill>
        <p:spPr bwMode="auto">
          <a:xfrm>
            <a:off x="499269" y="1887804"/>
            <a:ext cx="11013707" cy="1752600"/>
          </a:xfrm>
          <a:prstGeom prst="rect">
            <a:avLst/>
          </a:prstGeom>
          <a:noFill/>
          <a:ln w="9525">
            <a:noFill/>
            <a:miter lim="800000"/>
            <a:headEnd/>
            <a:tailEnd/>
          </a:ln>
        </p:spPr>
      </p:pic>
      <p:pic>
        <p:nvPicPr>
          <p:cNvPr id="3" name="Picture 2">
            <a:extLst>
              <a:ext uri="{FF2B5EF4-FFF2-40B4-BE49-F238E27FC236}">
                <a16:creationId xmlns:a16="http://schemas.microsoft.com/office/drawing/2014/main" id="{569800B2-7889-0E5C-F11A-95BB6F360286}"/>
              </a:ext>
            </a:extLst>
          </p:cNvPr>
          <p:cNvPicPr>
            <a:picLocks noChangeAspect="1" noChangeArrowheads="1"/>
          </p:cNvPicPr>
          <p:nvPr/>
        </p:nvPicPr>
        <p:blipFill>
          <a:blip r:embed="rId3" cstate="print"/>
          <a:srcRect/>
          <a:stretch>
            <a:fillRect/>
          </a:stretch>
        </p:blipFill>
        <p:spPr bwMode="auto">
          <a:xfrm>
            <a:off x="499269" y="5326197"/>
            <a:ext cx="13258800" cy="2514600"/>
          </a:xfrm>
          <a:prstGeom prst="rect">
            <a:avLst/>
          </a:prstGeom>
          <a:noFill/>
          <a:ln w="9525">
            <a:noFill/>
            <a:miter lim="800000"/>
            <a:headEnd/>
            <a:tailEnd/>
          </a:ln>
        </p:spPr>
      </p:pic>
      <p:sp>
        <p:nvSpPr>
          <p:cNvPr id="4" name="Rectangle 3">
            <a:extLst>
              <a:ext uri="{FF2B5EF4-FFF2-40B4-BE49-F238E27FC236}">
                <a16:creationId xmlns:a16="http://schemas.microsoft.com/office/drawing/2014/main" id="{D347F1DB-00B7-9B10-2B0F-5087BFA10638}"/>
              </a:ext>
            </a:extLst>
          </p:cNvPr>
          <p:cNvSpPr/>
          <p:nvPr/>
        </p:nvSpPr>
        <p:spPr>
          <a:xfrm>
            <a:off x="346869" y="1191689"/>
            <a:ext cx="10198626"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76B9FF"/>
                </a:solidFill>
                <a:latin typeface="Roboto Slab" pitchFamily="34" charset="0"/>
                <a:ea typeface="Roboto Slab" pitchFamily="34" charset="-122"/>
                <a:cs typeface="Roboto Slab" pitchFamily="34" charset="-120"/>
              </a:rPr>
              <a:t>Predicted values for CMOS Inverter using ML :</a:t>
            </a:r>
            <a:endParaRPr lang="en-US" sz="3600" dirty="0"/>
          </a:p>
        </p:txBody>
      </p:sp>
      <p:sp>
        <p:nvSpPr>
          <p:cNvPr id="5" name="Rectangle 4">
            <a:extLst>
              <a:ext uri="{FF2B5EF4-FFF2-40B4-BE49-F238E27FC236}">
                <a16:creationId xmlns:a16="http://schemas.microsoft.com/office/drawing/2014/main" id="{BD9E767A-79BB-A331-F24B-FCC6FFEF4A57}"/>
              </a:ext>
            </a:extLst>
          </p:cNvPr>
          <p:cNvSpPr/>
          <p:nvPr/>
        </p:nvSpPr>
        <p:spPr>
          <a:xfrm>
            <a:off x="346869" y="3887593"/>
            <a:ext cx="9642383"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76B9FF"/>
                </a:solidFill>
                <a:latin typeface="Roboto Slab" pitchFamily="34" charset="0"/>
                <a:ea typeface="Roboto Slab" pitchFamily="34" charset="-122"/>
                <a:cs typeface="Roboto Slab" pitchFamily="34" charset="-120"/>
              </a:rPr>
              <a:t>Final output for CMOS Inverter in LT Spice :</a:t>
            </a:r>
            <a:endParaRPr lang="en-US" sz="3600" dirty="0"/>
          </a:p>
        </p:txBody>
      </p:sp>
      <p:sp>
        <p:nvSpPr>
          <p:cNvPr id="6" name="Rectangle 5">
            <a:extLst>
              <a:ext uri="{FF2B5EF4-FFF2-40B4-BE49-F238E27FC236}">
                <a16:creationId xmlns:a16="http://schemas.microsoft.com/office/drawing/2014/main" id="{CB9709FB-07A2-9D97-FD3D-CF3C11E2AA9A}"/>
              </a:ext>
            </a:extLst>
          </p:cNvPr>
          <p:cNvSpPr/>
          <p:nvPr/>
        </p:nvSpPr>
        <p:spPr>
          <a:xfrm>
            <a:off x="499269" y="529610"/>
            <a:ext cx="2109873"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76B9FF"/>
                </a:solidFill>
                <a:latin typeface="Roboto Slab" pitchFamily="34" charset="0"/>
                <a:ea typeface="Roboto Slab" pitchFamily="34" charset="-122"/>
                <a:cs typeface="Roboto Slab" pitchFamily="34" charset="-120"/>
              </a:rPr>
              <a:t> </a:t>
            </a:r>
            <a:r>
              <a:rPr lang="en-US" sz="3600" dirty="0">
                <a:solidFill>
                  <a:srgbClr val="76B9FF"/>
                </a:solidFill>
                <a:latin typeface="Roboto Slab" pitchFamily="34" charset="0"/>
                <a:ea typeface="Roboto Slab" pitchFamily="34" charset="-122"/>
                <a:cs typeface="Roboto Slab" pitchFamily="34" charset="-120"/>
              </a:rPr>
              <a:t>STEP-5 :</a:t>
            </a:r>
            <a:r>
              <a:rPr lang="en-US" dirty="0">
                <a:solidFill>
                  <a:srgbClr val="76B9FF"/>
                </a:solidFill>
                <a:latin typeface="Roboto Slab" pitchFamily="34" charset="0"/>
                <a:ea typeface="Roboto Slab" pitchFamily="34" charset="-122"/>
                <a:cs typeface="Roboto Slab" pitchFamily="34" charset="-120"/>
              </a:rPr>
              <a:t> </a:t>
            </a:r>
            <a:endParaRPr lang="en-US" dirty="0"/>
          </a:p>
        </p:txBody>
      </p:sp>
      <p:sp>
        <p:nvSpPr>
          <p:cNvPr id="7" name="Rectangle 6">
            <a:extLst>
              <a:ext uri="{FF2B5EF4-FFF2-40B4-BE49-F238E27FC236}">
                <a16:creationId xmlns:a16="http://schemas.microsoft.com/office/drawing/2014/main" id="{D0C40B9A-0A07-EEC5-9FF3-073F8C9B7B8C}"/>
              </a:ext>
            </a:extLst>
          </p:cNvPr>
          <p:cNvSpPr/>
          <p:nvPr/>
        </p:nvSpPr>
        <p:spPr>
          <a:xfrm>
            <a:off x="1784922" y="8693797"/>
            <a:ext cx="8242962" cy="175432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76B9FF"/>
                </a:solidFill>
                <a:latin typeface="Roboto Slab" pitchFamily="34" charset="0"/>
                <a:ea typeface="Roboto Slab" pitchFamily="34" charset="-122"/>
                <a:cs typeface="Roboto Slab" pitchFamily="34" charset="-120"/>
              </a:rPr>
              <a:t>Power  = I(</a:t>
            </a:r>
            <a:r>
              <a:rPr lang="en-US" sz="3600" dirty="0" err="1">
                <a:solidFill>
                  <a:srgbClr val="76B9FF"/>
                </a:solidFill>
                <a:latin typeface="Roboto Slab" pitchFamily="34" charset="0"/>
                <a:ea typeface="Roboto Slab" pitchFamily="34" charset="-122"/>
                <a:cs typeface="Roboto Slab" pitchFamily="34" charset="-120"/>
              </a:rPr>
              <a:t>Avg</a:t>
            </a:r>
            <a:r>
              <a:rPr lang="en-US" sz="3600" dirty="0">
                <a:solidFill>
                  <a:srgbClr val="76B9FF"/>
                </a:solidFill>
                <a:latin typeface="Roboto Slab" pitchFamily="34" charset="0"/>
                <a:ea typeface="Roboto Slab" pitchFamily="34" charset="-122"/>
                <a:cs typeface="Roboto Slab" pitchFamily="34" charset="-120"/>
              </a:rPr>
              <a:t>) * V     (V= 1.8 &amp; I=4.22)</a:t>
            </a:r>
          </a:p>
          <a:p>
            <a:r>
              <a:rPr lang="en-US" sz="3600" dirty="0">
                <a:solidFill>
                  <a:srgbClr val="76B9FF"/>
                </a:solidFill>
                <a:latin typeface="Roboto Slab" pitchFamily="34" charset="0"/>
                <a:ea typeface="Roboto Slab" pitchFamily="34" charset="-122"/>
                <a:cs typeface="Roboto Slab" pitchFamily="34" charset="-120"/>
              </a:rPr>
              <a:t>               =4.22 *1.8</a:t>
            </a:r>
          </a:p>
          <a:p>
            <a:r>
              <a:rPr lang="en-US" sz="3600" dirty="0">
                <a:solidFill>
                  <a:srgbClr val="76B9FF"/>
                </a:solidFill>
                <a:latin typeface="Roboto Slab" pitchFamily="34" charset="0"/>
                <a:ea typeface="Roboto Slab" pitchFamily="34" charset="-122"/>
                <a:cs typeface="Roboto Slab" pitchFamily="34" charset="-120"/>
              </a:rPr>
              <a:t>            ~=7.6189</a:t>
            </a:r>
            <a:endParaRPr lang="en-US" sz="3600" dirty="0"/>
          </a:p>
        </p:txBody>
      </p:sp>
      <p:pic>
        <p:nvPicPr>
          <p:cNvPr id="9" name="Picture 8">
            <a:extLst>
              <a:ext uri="{FF2B5EF4-FFF2-40B4-BE49-F238E27FC236}">
                <a16:creationId xmlns:a16="http://schemas.microsoft.com/office/drawing/2014/main" id="{CFB78068-7230-A775-6F55-5D2FEF90DB9D}"/>
              </a:ext>
            </a:extLst>
          </p:cNvPr>
          <p:cNvPicPr>
            <a:picLocks noChangeAspect="1"/>
          </p:cNvPicPr>
          <p:nvPr/>
        </p:nvPicPr>
        <p:blipFill>
          <a:blip r:embed="rId4"/>
          <a:stretch>
            <a:fillRect/>
          </a:stretch>
        </p:blipFill>
        <p:spPr>
          <a:xfrm>
            <a:off x="12234069" y="10020215"/>
            <a:ext cx="1895740" cy="609685"/>
          </a:xfrm>
          <a:prstGeom prst="rect">
            <a:avLst/>
          </a:prstGeom>
        </p:spPr>
      </p:pic>
      <p:sp>
        <p:nvSpPr>
          <p:cNvPr id="11" name="TextBox 10">
            <a:extLst>
              <a:ext uri="{FF2B5EF4-FFF2-40B4-BE49-F238E27FC236}">
                <a16:creationId xmlns:a16="http://schemas.microsoft.com/office/drawing/2014/main" id="{ECF68CDF-B276-6F69-0D39-333C0210FF33}"/>
              </a:ext>
            </a:extLst>
          </p:cNvPr>
          <p:cNvSpPr txBox="1"/>
          <p:nvPr/>
        </p:nvSpPr>
        <p:spPr>
          <a:xfrm>
            <a:off x="346869" y="4442995"/>
            <a:ext cx="12725400" cy="830997"/>
          </a:xfrm>
          <a:prstGeom prst="rect">
            <a:avLst/>
          </a:prstGeom>
          <a:noFill/>
        </p:spPr>
        <p:txBody>
          <a:bodyPr wrap="square">
            <a:spAutoFit/>
          </a:bodyPr>
          <a:lstStyle/>
          <a:p>
            <a:r>
              <a:rPr lang="en-US" altLang="en-US" sz="2400" dirty="0">
                <a:solidFill>
                  <a:schemeClr val="bg1">
                    <a:lumMod val="85000"/>
                  </a:schemeClr>
                </a:solidFill>
                <a:latin typeface="Constantia" panose="02030602050306030303" pitchFamily="18" charset="0"/>
              </a:rPr>
              <a:t>Here we took the above width values and stimulated Inverter circuit in </a:t>
            </a:r>
            <a:r>
              <a:rPr lang="en-US" altLang="en-US" sz="2400" dirty="0" err="1">
                <a:solidFill>
                  <a:schemeClr val="bg1">
                    <a:lumMod val="85000"/>
                  </a:schemeClr>
                </a:solidFill>
                <a:latin typeface="Constantia" panose="02030602050306030303" pitchFamily="18" charset="0"/>
              </a:rPr>
              <a:t>ltspice</a:t>
            </a:r>
            <a:r>
              <a:rPr lang="en-US" altLang="en-US" sz="2400" dirty="0">
                <a:solidFill>
                  <a:schemeClr val="bg1">
                    <a:lumMod val="85000"/>
                  </a:schemeClr>
                </a:solidFill>
                <a:latin typeface="Constantia" panose="02030602050306030303" pitchFamily="18" charset="0"/>
              </a:rPr>
              <a:t> and produced below output.</a:t>
            </a:r>
            <a:endParaRPr lang="en-IN" sz="2400" dirty="0"/>
          </a:p>
        </p:txBody>
      </p:sp>
      <p:sp>
        <p:nvSpPr>
          <p:cNvPr id="13" name="TextBox 12">
            <a:extLst>
              <a:ext uri="{FF2B5EF4-FFF2-40B4-BE49-F238E27FC236}">
                <a16:creationId xmlns:a16="http://schemas.microsoft.com/office/drawing/2014/main" id="{5B4E37CC-E267-1427-9BDD-2EAA6F2C9790}"/>
              </a:ext>
            </a:extLst>
          </p:cNvPr>
          <p:cNvSpPr txBox="1"/>
          <p:nvPr/>
        </p:nvSpPr>
        <p:spPr>
          <a:xfrm>
            <a:off x="346869" y="7893002"/>
            <a:ext cx="12192000" cy="830997"/>
          </a:xfrm>
          <a:prstGeom prst="rect">
            <a:avLst/>
          </a:prstGeom>
          <a:noFill/>
        </p:spPr>
        <p:txBody>
          <a:bodyPr wrap="square">
            <a:spAutoFit/>
          </a:bodyPr>
          <a:lstStyle/>
          <a:p>
            <a:r>
              <a:rPr lang="en-US" altLang="en-US" sz="2400" dirty="0">
                <a:solidFill>
                  <a:schemeClr val="bg1">
                    <a:lumMod val="85000"/>
                  </a:schemeClr>
                </a:solidFill>
                <a:latin typeface="Constantia" panose="02030602050306030303" pitchFamily="18" charset="0"/>
              </a:rPr>
              <a:t>If we compare the predicted power and actual circuit power, we are getting similar values verifying our ML model and GA Algorithm. </a:t>
            </a:r>
            <a:endParaRPr lang="en-IN" sz="2400" dirty="0"/>
          </a:p>
        </p:txBody>
      </p:sp>
    </p:spTree>
    <p:extLst>
      <p:ext uri="{BB962C8B-B14F-4D97-AF65-F5344CB8AC3E}">
        <p14:creationId xmlns:p14="http://schemas.microsoft.com/office/powerpoint/2010/main" val="39545724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AADC1B-0A77-9C3B-BBBB-575D749A7C5F}"/>
              </a:ext>
            </a:extLst>
          </p:cNvPr>
          <p:cNvPicPr>
            <a:picLocks noChangeAspect="1" noChangeArrowheads="1"/>
          </p:cNvPicPr>
          <p:nvPr/>
        </p:nvPicPr>
        <p:blipFill>
          <a:blip r:embed="rId2" cstate="print"/>
          <a:srcRect/>
          <a:stretch>
            <a:fillRect/>
          </a:stretch>
        </p:blipFill>
        <p:spPr bwMode="auto">
          <a:xfrm>
            <a:off x="602188" y="1698008"/>
            <a:ext cx="12703629" cy="1600200"/>
          </a:xfrm>
          <a:prstGeom prst="rect">
            <a:avLst/>
          </a:prstGeom>
          <a:noFill/>
          <a:ln w="9525">
            <a:noFill/>
            <a:miter lim="800000"/>
            <a:headEnd/>
            <a:tailEnd/>
          </a:ln>
        </p:spPr>
      </p:pic>
      <p:pic>
        <p:nvPicPr>
          <p:cNvPr id="3" name="Picture 2">
            <a:extLst>
              <a:ext uri="{FF2B5EF4-FFF2-40B4-BE49-F238E27FC236}">
                <a16:creationId xmlns:a16="http://schemas.microsoft.com/office/drawing/2014/main" id="{C1D8BB3C-C74F-A7A1-D40C-9D81A055AFE1}"/>
              </a:ext>
            </a:extLst>
          </p:cNvPr>
          <p:cNvPicPr>
            <a:picLocks noChangeAspect="1" noChangeArrowheads="1"/>
          </p:cNvPicPr>
          <p:nvPr/>
        </p:nvPicPr>
        <p:blipFill>
          <a:blip r:embed="rId3" cstate="print"/>
          <a:srcRect/>
          <a:stretch>
            <a:fillRect/>
          </a:stretch>
        </p:blipFill>
        <p:spPr bwMode="auto">
          <a:xfrm>
            <a:off x="827849" y="5080576"/>
            <a:ext cx="12790905" cy="2438400"/>
          </a:xfrm>
          <a:prstGeom prst="rect">
            <a:avLst/>
          </a:prstGeom>
          <a:noFill/>
          <a:ln w="9525">
            <a:noFill/>
            <a:miter lim="800000"/>
            <a:headEnd/>
            <a:tailEnd/>
          </a:ln>
        </p:spPr>
      </p:pic>
      <p:sp>
        <p:nvSpPr>
          <p:cNvPr id="4" name="Rectangle 3">
            <a:extLst>
              <a:ext uri="{FF2B5EF4-FFF2-40B4-BE49-F238E27FC236}">
                <a16:creationId xmlns:a16="http://schemas.microsoft.com/office/drawing/2014/main" id="{1F856DEA-88E6-D4F0-254F-A4137C2D92D7}"/>
              </a:ext>
            </a:extLst>
          </p:cNvPr>
          <p:cNvSpPr/>
          <p:nvPr/>
        </p:nvSpPr>
        <p:spPr>
          <a:xfrm>
            <a:off x="589003" y="984071"/>
            <a:ext cx="9845965"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76B9FF"/>
                </a:solidFill>
                <a:latin typeface="Roboto Slab" pitchFamily="34" charset="0"/>
                <a:ea typeface="Roboto Slab" pitchFamily="34" charset="-122"/>
                <a:cs typeface="Roboto Slab" pitchFamily="34" charset="-120"/>
              </a:rPr>
              <a:t>Predicted values for NAND Circuit using ML:</a:t>
            </a:r>
            <a:endParaRPr lang="en-US" sz="3600" dirty="0"/>
          </a:p>
        </p:txBody>
      </p:sp>
      <p:sp>
        <p:nvSpPr>
          <p:cNvPr id="5" name="Rectangle 4">
            <a:extLst>
              <a:ext uri="{FF2B5EF4-FFF2-40B4-BE49-F238E27FC236}">
                <a16:creationId xmlns:a16="http://schemas.microsoft.com/office/drawing/2014/main" id="{953C36A8-8217-ECD2-9139-9031B1288F2D}"/>
              </a:ext>
            </a:extLst>
          </p:cNvPr>
          <p:cNvSpPr/>
          <p:nvPr/>
        </p:nvSpPr>
        <p:spPr>
          <a:xfrm>
            <a:off x="602188" y="3538141"/>
            <a:ext cx="9405139"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76B9FF"/>
                </a:solidFill>
                <a:latin typeface="Roboto Slab" pitchFamily="34" charset="0"/>
                <a:ea typeface="Roboto Slab" pitchFamily="34" charset="-122"/>
                <a:cs typeface="Roboto Slab" pitchFamily="34" charset="-120"/>
              </a:rPr>
              <a:t>Final output for NAND Circuit in LT Spice :</a:t>
            </a:r>
            <a:endParaRPr lang="en-US" sz="3600" dirty="0"/>
          </a:p>
        </p:txBody>
      </p:sp>
      <p:sp>
        <p:nvSpPr>
          <p:cNvPr id="6" name="Rectangle 5">
            <a:extLst>
              <a:ext uri="{FF2B5EF4-FFF2-40B4-BE49-F238E27FC236}">
                <a16:creationId xmlns:a16="http://schemas.microsoft.com/office/drawing/2014/main" id="{FE8AA13A-9AF0-C259-4B22-6E694C2B297F}"/>
              </a:ext>
            </a:extLst>
          </p:cNvPr>
          <p:cNvSpPr/>
          <p:nvPr/>
        </p:nvSpPr>
        <p:spPr>
          <a:xfrm>
            <a:off x="848582" y="8470979"/>
            <a:ext cx="9677400" cy="175432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76B9FF"/>
                </a:solidFill>
                <a:latin typeface="Roboto Slab" pitchFamily="34" charset="0"/>
                <a:ea typeface="Roboto Slab" pitchFamily="34" charset="-122"/>
                <a:cs typeface="Roboto Slab" pitchFamily="34" charset="-120"/>
              </a:rPr>
              <a:t>Power  = I(</a:t>
            </a:r>
            <a:r>
              <a:rPr lang="en-US" sz="3600" dirty="0" err="1">
                <a:solidFill>
                  <a:srgbClr val="76B9FF"/>
                </a:solidFill>
                <a:latin typeface="Roboto Slab" pitchFamily="34" charset="0"/>
                <a:ea typeface="Roboto Slab" pitchFamily="34" charset="-122"/>
                <a:cs typeface="Roboto Slab" pitchFamily="34" charset="-120"/>
              </a:rPr>
              <a:t>Avg</a:t>
            </a:r>
            <a:r>
              <a:rPr lang="en-US" sz="3600" dirty="0">
                <a:solidFill>
                  <a:srgbClr val="76B9FF"/>
                </a:solidFill>
                <a:latin typeface="Roboto Slab" pitchFamily="34" charset="0"/>
                <a:ea typeface="Roboto Slab" pitchFamily="34" charset="-122"/>
                <a:cs typeface="Roboto Slab" pitchFamily="34" charset="-120"/>
              </a:rPr>
              <a:t>) * V     (V= 1.8 &amp; I=1.16)</a:t>
            </a:r>
          </a:p>
          <a:p>
            <a:r>
              <a:rPr lang="en-US" sz="3600" dirty="0">
                <a:solidFill>
                  <a:srgbClr val="76B9FF"/>
                </a:solidFill>
                <a:latin typeface="Roboto Slab" pitchFamily="34" charset="0"/>
                <a:ea typeface="Roboto Slab" pitchFamily="34" charset="-122"/>
                <a:cs typeface="Roboto Slab" pitchFamily="34" charset="-120"/>
              </a:rPr>
              <a:t>               =1.16  *  1.8</a:t>
            </a:r>
          </a:p>
          <a:p>
            <a:r>
              <a:rPr lang="en-US" sz="3600" dirty="0">
                <a:solidFill>
                  <a:srgbClr val="76B9FF"/>
                </a:solidFill>
                <a:latin typeface="Roboto Slab" pitchFamily="34" charset="0"/>
                <a:ea typeface="Roboto Slab" pitchFamily="34" charset="-122"/>
                <a:cs typeface="Roboto Slab" pitchFamily="34" charset="-120"/>
              </a:rPr>
              <a:t>            ~=2.88</a:t>
            </a:r>
            <a:endParaRPr lang="en-US" sz="3600" dirty="0"/>
          </a:p>
        </p:txBody>
      </p:sp>
      <p:pic>
        <p:nvPicPr>
          <p:cNvPr id="8" name="Picture 7">
            <a:extLst>
              <a:ext uri="{FF2B5EF4-FFF2-40B4-BE49-F238E27FC236}">
                <a16:creationId xmlns:a16="http://schemas.microsoft.com/office/drawing/2014/main" id="{065168B3-FBBC-2409-B562-798B35DA4675}"/>
              </a:ext>
            </a:extLst>
          </p:cNvPr>
          <p:cNvPicPr>
            <a:picLocks noChangeAspect="1"/>
          </p:cNvPicPr>
          <p:nvPr/>
        </p:nvPicPr>
        <p:blipFill>
          <a:blip r:embed="rId4"/>
          <a:stretch>
            <a:fillRect/>
          </a:stretch>
        </p:blipFill>
        <p:spPr>
          <a:xfrm>
            <a:off x="12357947" y="10050695"/>
            <a:ext cx="1895740" cy="609685"/>
          </a:xfrm>
          <a:prstGeom prst="rect">
            <a:avLst/>
          </a:prstGeom>
        </p:spPr>
      </p:pic>
      <p:sp>
        <p:nvSpPr>
          <p:cNvPr id="10" name="TextBox 9">
            <a:extLst>
              <a:ext uri="{FF2B5EF4-FFF2-40B4-BE49-F238E27FC236}">
                <a16:creationId xmlns:a16="http://schemas.microsoft.com/office/drawing/2014/main" id="{9DE908D6-C826-8D6A-FB83-B92611634882}"/>
              </a:ext>
            </a:extLst>
          </p:cNvPr>
          <p:cNvSpPr txBox="1"/>
          <p:nvPr/>
        </p:nvSpPr>
        <p:spPr>
          <a:xfrm>
            <a:off x="804068" y="4184471"/>
            <a:ext cx="12851081" cy="830997"/>
          </a:xfrm>
          <a:prstGeom prst="rect">
            <a:avLst/>
          </a:prstGeom>
          <a:noFill/>
        </p:spPr>
        <p:txBody>
          <a:bodyPr wrap="square">
            <a:spAutoFit/>
          </a:bodyPr>
          <a:lstStyle/>
          <a:p>
            <a:r>
              <a:rPr lang="en-US" altLang="en-US" sz="2400" dirty="0">
                <a:solidFill>
                  <a:schemeClr val="bg1">
                    <a:lumMod val="85000"/>
                  </a:schemeClr>
                </a:solidFill>
                <a:latin typeface="Constantia" panose="02030602050306030303" pitchFamily="18" charset="0"/>
              </a:rPr>
              <a:t>Here we took the above width values and stimulated NAND circuit in </a:t>
            </a:r>
            <a:r>
              <a:rPr lang="en-US" altLang="en-US" sz="2400" dirty="0" err="1">
                <a:solidFill>
                  <a:schemeClr val="bg1">
                    <a:lumMod val="85000"/>
                  </a:schemeClr>
                </a:solidFill>
                <a:latin typeface="Constantia" panose="02030602050306030303" pitchFamily="18" charset="0"/>
              </a:rPr>
              <a:t>ltspice</a:t>
            </a:r>
            <a:r>
              <a:rPr lang="en-US" altLang="en-US" sz="2400" dirty="0">
                <a:solidFill>
                  <a:schemeClr val="bg1">
                    <a:lumMod val="85000"/>
                  </a:schemeClr>
                </a:solidFill>
                <a:latin typeface="Constantia" panose="02030602050306030303" pitchFamily="18" charset="0"/>
              </a:rPr>
              <a:t> and produced below output.</a:t>
            </a:r>
            <a:endParaRPr lang="en-IN" sz="2400" dirty="0"/>
          </a:p>
        </p:txBody>
      </p:sp>
      <p:sp>
        <p:nvSpPr>
          <p:cNvPr id="12" name="TextBox 11">
            <a:extLst>
              <a:ext uri="{FF2B5EF4-FFF2-40B4-BE49-F238E27FC236}">
                <a16:creationId xmlns:a16="http://schemas.microsoft.com/office/drawing/2014/main" id="{32CC48B9-5357-EFE5-36D8-5AC4ACA0CD87}"/>
              </a:ext>
            </a:extLst>
          </p:cNvPr>
          <p:cNvSpPr txBox="1"/>
          <p:nvPr/>
        </p:nvSpPr>
        <p:spPr>
          <a:xfrm>
            <a:off x="804068" y="7634394"/>
            <a:ext cx="12662285" cy="830997"/>
          </a:xfrm>
          <a:prstGeom prst="rect">
            <a:avLst/>
          </a:prstGeom>
          <a:noFill/>
        </p:spPr>
        <p:txBody>
          <a:bodyPr wrap="square">
            <a:spAutoFit/>
          </a:bodyPr>
          <a:lstStyle/>
          <a:p>
            <a:r>
              <a:rPr lang="en-US" altLang="en-US" sz="2400" dirty="0">
                <a:solidFill>
                  <a:schemeClr val="bg1">
                    <a:lumMod val="85000"/>
                  </a:schemeClr>
                </a:solidFill>
                <a:latin typeface="Constantia" panose="02030602050306030303" pitchFamily="18" charset="0"/>
              </a:rPr>
              <a:t>If we compare the predicted power and actual circuit power, we are getting similar values verifying our ML model and GA Algorithm. </a:t>
            </a:r>
            <a:endParaRPr lang="en-IN" sz="2400" dirty="0"/>
          </a:p>
        </p:txBody>
      </p:sp>
    </p:spTree>
    <p:extLst>
      <p:ext uri="{BB962C8B-B14F-4D97-AF65-F5344CB8AC3E}">
        <p14:creationId xmlns:p14="http://schemas.microsoft.com/office/powerpoint/2010/main" val="228052192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28293-BAB7-7C1D-0248-7137E5D5FF50}"/>
              </a:ext>
            </a:extLst>
          </p:cNvPr>
          <p:cNvPicPr>
            <a:picLocks noChangeAspect="1"/>
          </p:cNvPicPr>
          <p:nvPr/>
        </p:nvPicPr>
        <p:blipFill>
          <a:blip r:embed="rId2"/>
          <a:stretch>
            <a:fillRect/>
          </a:stretch>
        </p:blipFill>
        <p:spPr>
          <a:xfrm>
            <a:off x="12361598" y="10083715"/>
            <a:ext cx="1895740" cy="609685"/>
          </a:xfrm>
          <a:prstGeom prst="rect">
            <a:avLst/>
          </a:prstGeom>
        </p:spPr>
      </p:pic>
      <p:sp>
        <p:nvSpPr>
          <p:cNvPr id="5" name="TextBox 4">
            <a:extLst>
              <a:ext uri="{FF2B5EF4-FFF2-40B4-BE49-F238E27FC236}">
                <a16:creationId xmlns:a16="http://schemas.microsoft.com/office/drawing/2014/main" id="{B7515E43-5058-BD25-2498-5313F86F3621}"/>
              </a:ext>
            </a:extLst>
          </p:cNvPr>
          <p:cNvSpPr txBox="1"/>
          <p:nvPr/>
        </p:nvSpPr>
        <p:spPr>
          <a:xfrm>
            <a:off x="387843" y="614992"/>
            <a:ext cx="12890542" cy="646331"/>
          </a:xfrm>
          <a:prstGeom prst="rect">
            <a:avLst/>
          </a:prstGeom>
          <a:noFill/>
        </p:spPr>
        <p:txBody>
          <a:bodyPr wrap="square">
            <a:spAutoFit/>
          </a:bodyPr>
          <a:lstStyle/>
          <a:p>
            <a:r>
              <a:rPr lang="en-US" sz="3600" dirty="0">
                <a:solidFill>
                  <a:srgbClr val="76B9FF"/>
                </a:solidFill>
                <a:latin typeface="Roboto Slab" pitchFamily="34" charset="0"/>
                <a:ea typeface="Roboto Slab" pitchFamily="34" charset="-122"/>
                <a:cs typeface="Roboto Slab" pitchFamily="34" charset="-120"/>
              </a:rPr>
              <a:t>Predicted values for PSEUDO NOR Circuit using GA:</a:t>
            </a:r>
            <a:endParaRPr lang="en-US" sz="3600" dirty="0"/>
          </a:p>
        </p:txBody>
      </p:sp>
      <p:pic>
        <p:nvPicPr>
          <p:cNvPr id="7" name="Picture 6">
            <a:extLst>
              <a:ext uri="{FF2B5EF4-FFF2-40B4-BE49-F238E27FC236}">
                <a16:creationId xmlns:a16="http://schemas.microsoft.com/office/drawing/2014/main" id="{94C7C050-E92C-5245-EDB6-147E5CA3D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923" y="4571184"/>
            <a:ext cx="12890543" cy="609685"/>
          </a:xfrm>
          <a:prstGeom prst="rect">
            <a:avLst/>
          </a:prstGeom>
        </p:spPr>
      </p:pic>
      <p:pic>
        <p:nvPicPr>
          <p:cNvPr id="9" name="Picture 8">
            <a:extLst>
              <a:ext uri="{FF2B5EF4-FFF2-40B4-BE49-F238E27FC236}">
                <a16:creationId xmlns:a16="http://schemas.microsoft.com/office/drawing/2014/main" id="{E0525668-7C3D-AC08-A8B2-A4E6349CF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12" y="5151725"/>
            <a:ext cx="12852554" cy="2194924"/>
          </a:xfrm>
          <a:prstGeom prst="rect">
            <a:avLst/>
          </a:prstGeom>
        </p:spPr>
      </p:pic>
      <p:sp>
        <p:nvSpPr>
          <p:cNvPr id="11" name="TextBox 10">
            <a:extLst>
              <a:ext uri="{FF2B5EF4-FFF2-40B4-BE49-F238E27FC236}">
                <a16:creationId xmlns:a16="http://schemas.microsoft.com/office/drawing/2014/main" id="{9EA7D572-7824-9C19-C259-A03FC9C12251}"/>
              </a:ext>
            </a:extLst>
          </p:cNvPr>
          <p:cNvSpPr txBox="1"/>
          <p:nvPr/>
        </p:nvSpPr>
        <p:spPr>
          <a:xfrm>
            <a:off x="1413669" y="8305633"/>
            <a:ext cx="9906000" cy="1754326"/>
          </a:xfrm>
          <a:prstGeom prst="rect">
            <a:avLst/>
          </a:prstGeom>
          <a:noFill/>
        </p:spPr>
        <p:txBody>
          <a:bodyPr wrap="square">
            <a:spAutoFit/>
          </a:bodyPr>
          <a:lstStyle/>
          <a:p>
            <a:r>
              <a:rPr lang="en-US" sz="3600" dirty="0">
                <a:solidFill>
                  <a:srgbClr val="76B9FF"/>
                </a:solidFill>
                <a:latin typeface="Roboto Slab" pitchFamily="34" charset="0"/>
                <a:ea typeface="Roboto Slab" pitchFamily="34" charset="-122"/>
                <a:cs typeface="Roboto Slab" pitchFamily="34" charset="-120"/>
              </a:rPr>
              <a:t>Power  = I(Avg) * V     (V= 0.00016 &amp; I=1.16)</a:t>
            </a:r>
          </a:p>
          <a:p>
            <a:r>
              <a:rPr lang="en-US" sz="3600" dirty="0">
                <a:solidFill>
                  <a:srgbClr val="76B9FF"/>
                </a:solidFill>
                <a:latin typeface="Roboto Slab" pitchFamily="34" charset="0"/>
                <a:ea typeface="Roboto Slab" pitchFamily="34" charset="-122"/>
                <a:cs typeface="Roboto Slab" pitchFamily="34" charset="-120"/>
              </a:rPr>
              <a:t>               =1.16  *  1.8</a:t>
            </a:r>
          </a:p>
          <a:p>
            <a:r>
              <a:rPr lang="en-US" sz="3600" dirty="0">
                <a:solidFill>
                  <a:srgbClr val="76B9FF"/>
                </a:solidFill>
                <a:latin typeface="Roboto Slab" pitchFamily="34" charset="0"/>
                <a:ea typeface="Roboto Slab" pitchFamily="34" charset="-122"/>
                <a:cs typeface="Roboto Slab" pitchFamily="34" charset="-120"/>
              </a:rPr>
              <a:t>            ~=2.88</a:t>
            </a:r>
            <a:endParaRPr lang="en-US" sz="3600" dirty="0"/>
          </a:p>
        </p:txBody>
      </p:sp>
      <p:pic>
        <p:nvPicPr>
          <p:cNvPr id="15" name="Picture 14">
            <a:extLst>
              <a:ext uri="{FF2B5EF4-FFF2-40B4-BE49-F238E27FC236}">
                <a16:creationId xmlns:a16="http://schemas.microsoft.com/office/drawing/2014/main" id="{635045FA-01BF-4CFC-D075-A8383E70B5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334" y="1310731"/>
            <a:ext cx="12725400" cy="1524725"/>
          </a:xfrm>
          <a:prstGeom prst="rect">
            <a:avLst/>
          </a:prstGeom>
        </p:spPr>
      </p:pic>
      <p:sp>
        <p:nvSpPr>
          <p:cNvPr id="17" name="TextBox 16">
            <a:extLst>
              <a:ext uri="{FF2B5EF4-FFF2-40B4-BE49-F238E27FC236}">
                <a16:creationId xmlns:a16="http://schemas.microsoft.com/office/drawing/2014/main" id="{CED86FDA-1A73-7875-6FAE-E4D526E9BD6F}"/>
              </a:ext>
            </a:extLst>
          </p:cNvPr>
          <p:cNvSpPr txBox="1"/>
          <p:nvPr/>
        </p:nvSpPr>
        <p:spPr>
          <a:xfrm>
            <a:off x="521299" y="3219636"/>
            <a:ext cx="12389512" cy="646331"/>
          </a:xfrm>
          <a:prstGeom prst="rect">
            <a:avLst/>
          </a:prstGeom>
          <a:noFill/>
        </p:spPr>
        <p:txBody>
          <a:bodyPr wrap="square">
            <a:spAutoFit/>
          </a:bodyPr>
          <a:lstStyle/>
          <a:p>
            <a:r>
              <a:rPr lang="en-US" sz="3600" dirty="0">
                <a:solidFill>
                  <a:srgbClr val="76B9FF"/>
                </a:solidFill>
                <a:latin typeface="Roboto Slab" pitchFamily="34" charset="0"/>
                <a:ea typeface="Roboto Slab" pitchFamily="34" charset="-122"/>
                <a:cs typeface="Roboto Slab" pitchFamily="34" charset="-120"/>
              </a:rPr>
              <a:t>Final output for PSEUDO NOR Circuit in LT Spice :</a:t>
            </a:r>
            <a:endParaRPr lang="en-US" sz="3600" dirty="0"/>
          </a:p>
        </p:txBody>
      </p:sp>
      <p:sp>
        <p:nvSpPr>
          <p:cNvPr id="19" name="TextBox 18">
            <a:extLst>
              <a:ext uri="{FF2B5EF4-FFF2-40B4-BE49-F238E27FC236}">
                <a16:creationId xmlns:a16="http://schemas.microsoft.com/office/drawing/2014/main" id="{06EE08B4-DFD0-C68F-5663-9343CF941683}"/>
              </a:ext>
            </a:extLst>
          </p:cNvPr>
          <p:cNvSpPr txBox="1"/>
          <p:nvPr/>
        </p:nvSpPr>
        <p:spPr>
          <a:xfrm>
            <a:off x="532887" y="3769331"/>
            <a:ext cx="12234581" cy="830997"/>
          </a:xfrm>
          <a:prstGeom prst="rect">
            <a:avLst/>
          </a:prstGeom>
          <a:noFill/>
        </p:spPr>
        <p:txBody>
          <a:bodyPr wrap="square">
            <a:spAutoFit/>
          </a:bodyPr>
          <a:lstStyle/>
          <a:p>
            <a:r>
              <a:rPr lang="en-US" altLang="en-US" sz="2400" dirty="0">
                <a:solidFill>
                  <a:schemeClr val="bg1">
                    <a:lumMod val="85000"/>
                  </a:schemeClr>
                </a:solidFill>
                <a:latin typeface="Constantia" panose="02030602050306030303" pitchFamily="18" charset="0"/>
              </a:rPr>
              <a:t>Here we took the above width values and stimulated NOR circuit in </a:t>
            </a:r>
            <a:r>
              <a:rPr lang="en-US" altLang="en-US" sz="2400" dirty="0" err="1">
                <a:solidFill>
                  <a:schemeClr val="bg1">
                    <a:lumMod val="85000"/>
                  </a:schemeClr>
                </a:solidFill>
                <a:latin typeface="Constantia" panose="02030602050306030303" pitchFamily="18" charset="0"/>
              </a:rPr>
              <a:t>ltspice</a:t>
            </a:r>
            <a:r>
              <a:rPr lang="en-US" altLang="en-US" sz="2400" dirty="0">
                <a:solidFill>
                  <a:schemeClr val="bg1">
                    <a:lumMod val="85000"/>
                  </a:schemeClr>
                </a:solidFill>
                <a:latin typeface="Constantia" panose="02030602050306030303" pitchFamily="18" charset="0"/>
              </a:rPr>
              <a:t> and produced below output.</a:t>
            </a:r>
            <a:endParaRPr lang="en-IN" sz="2400" dirty="0"/>
          </a:p>
        </p:txBody>
      </p:sp>
      <p:sp>
        <p:nvSpPr>
          <p:cNvPr id="21" name="TextBox 20">
            <a:extLst>
              <a:ext uri="{FF2B5EF4-FFF2-40B4-BE49-F238E27FC236}">
                <a16:creationId xmlns:a16="http://schemas.microsoft.com/office/drawing/2014/main" id="{D5B0965D-0AB9-5172-96F3-D8899877E4F8}"/>
              </a:ext>
            </a:extLst>
          </p:cNvPr>
          <p:cNvSpPr txBox="1"/>
          <p:nvPr/>
        </p:nvSpPr>
        <p:spPr>
          <a:xfrm>
            <a:off x="511552" y="7334749"/>
            <a:ext cx="12763182" cy="830997"/>
          </a:xfrm>
          <a:prstGeom prst="rect">
            <a:avLst/>
          </a:prstGeom>
          <a:noFill/>
        </p:spPr>
        <p:txBody>
          <a:bodyPr wrap="square">
            <a:spAutoFit/>
          </a:bodyPr>
          <a:lstStyle/>
          <a:p>
            <a:r>
              <a:rPr lang="en-US" altLang="en-US" sz="2400" dirty="0">
                <a:solidFill>
                  <a:schemeClr val="bg1">
                    <a:lumMod val="85000"/>
                  </a:schemeClr>
                </a:solidFill>
                <a:latin typeface="Constantia" panose="02030602050306030303" pitchFamily="18" charset="0"/>
              </a:rPr>
              <a:t>If we compare the predicted power and actual circuit power, we are getting similar values verifying our ML model and GA Algorithm. </a:t>
            </a:r>
            <a:endParaRPr lang="en-IN" sz="2400" dirty="0"/>
          </a:p>
        </p:txBody>
      </p:sp>
    </p:spTree>
    <p:extLst>
      <p:ext uri="{BB962C8B-B14F-4D97-AF65-F5344CB8AC3E}">
        <p14:creationId xmlns:p14="http://schemas.microsoft.com/office/powerpoint/2010/main" val="136703344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3554" y="2210623"/>
            <a:ext cx="12710242" cy="1381411"/>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dirty="0">
                <a:solidFill>
                  <a:srgbClr val="EFD5FA"/>
                </a:solidFill>
                <a:latin typeface="Constantia" panose="02030602050306030303" pitchFamily="18" charset="0"/>
                <a:ea typeface="Instrument Sans Medium" pitchFamily="34" charset="-122"/>
                <a:cs typeface="Instrument Sans Medium" pitchFamily="34" charset="-120"/>
              </a:rPr>
              <a:t>Implementing Pareto Optimization for Multi-objective Goals</a:t>
            </a:r>
            <a:endParaRPr lang="en-US" sz="4336" dirty="0">
              <a:latin typeface="Constantia" panose="02030602050306030303" pitchFamily="18" charset="0"/>
            </a:endParaRPr>
          </a:p>
        </p:txBody>
      </p:sp>
      <p:sp>
        <p:nvSpPr>
          <p:cNvPr id="3" name="Text 1"/>
          <p:cNvSpPr/>
          <p:nvPr/>
        </p:nvSpPr>
        <p:spPr>
          <a:xfrm>
            <a:off x="1809898" y="4470705"/>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680"/>
              </a:lnSpc>
            </a:pPr>
            <a:r>
              <a:rPr lang="en-US" sz="2144" dirty="0">
                <a:solidFill>
                  <a:srgbClr val="C7CDD6"/>
                </a:solidFill>
                <a:latin typeface="Constantia" panose="02030602050306030303" pitchFamily="18" charset="0"/>
                <a:ea typeface="Instrument Sans Medium" pitchFamily="34" charset="-122"/>
                <a:cs typeface="Instrument Sans Medium" pitchFamily="34" charset="-120"/>
              </a:rPr>
              <a:t>Define Objectives</a:t>
            </a:r>
            <a:endParaRPr lang="en-US" sz="2144" dirty="0">
              <a:latin typeface="Constantia" panose="02030602050306030303" pitchFamily="18" charset="0"/>
            </a:endParaRPr>
          </a:p>
        </p:txBody>
      </p:sp>
      <p:sp>
        <p:nvSpPr>
          <p:cNvPr id="4" name="Text 2"/>
          <p:cNvSpPr/>
          <p:nvPr/>
        </p:nvSpPr>
        <p:spPr>
          <a:xfrm>
            <a:off x="773554" y="4948617"/>
            <a:ext cx="3799289" cy="707297"/>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776"/>
              </a:lnSpc>
            </a:pPr>
            <a:r>
              <a:rPr lang="en-US" sz="1705">
                <a:solidFill>
                  <a:srgbClr val="C7CDD6"/>
                </a:solidFill>
                <a:latin typeface="Constantia" panose="02030602050306030303" pitchFamily="18" charset="0"/>
                <a:ea typeface="Inter" pitchFamily="34" charset="-122"/>
                <a:cs typeface="Inter" pitchFamily="34" charset="-120"/>
              </a:rPr>
              <a:t>Clearly define power, performance, and area targets.</a:t>
            </a:r>
            <a:endParaRPr lang="en-US" sz="1705">
              <a:latin typeface="Constantia" panose="02030602050306030303" pitchFamily="18" charset="0"/>
            </a:endParaRPr>
          </a:p>
        </p:txBody>
      </p:sp>
      <p:pic>
        <p:nvPicPr>
          <p:cNvPr id="5" name="Image 0" descr="preencoded.png"/>
          <p:cNvPicPr>
            <a:picLocks noChangeAspect="1"/>
          </p:cNvPicPr>
          <p:nvPr/>
        </p:nvPicPr>
        <p:blipFill>
          <a:blip r:embed="rId3"/>
          <a:stretch>
            <a:fillRect/>
          </a:stretch>
        </p:blipFill>
        <p:spPr>
          <a:xfrm>
            <a:off x="4904325" y="4034091"/>
            <a:ext cx="4448571" cy="4448571"/>
          </a:xfrm>
          <a:prstGeom prst="rect">
            <a:avLst/>
          </a:prstGeom>
        </p:spPr>
      </p:pic>
      <p:sp>
        <p:nvSpPr>
          <p:cNvPr id="6" name="Text 3"/>
          <p:cNvSpPr/>
          <p:nvPr/>
        </p:nvSpPr>
        <p:spPr>
          <a:xfrm>
            <a:off x="6179573" y="4763434"/>
            <a:ext cx="107440" cy="441945"/>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460"/>
              </a:lnSpc>
            </a:pPr>
            <a:r>
              <a:rPr lang="en-US" sz="2144">
                <a:solidFill>
                  <a:srgbClr val="C7CDD6"/>
                </a:solidFill>
                <a:latin typeface="Constantia" panose="02030602050306030303" pitchFamily="18" charset="0"/>
                <a:ea typeface="Instrument Sans Medium" pitchFamily="34" charset="-122"/>
                <a:cs typeface="Instrument Sans Medium" pitchFamily="34" charset="-120"/>
              </a:rPr>
              <a:t>1</a:t>
            </a:r>
            <a:endParaRPr lang="en-US" sz="2144">
              <a:latin typeface="Constantia" panose="02030602050306030303" pitchFamily="18" charset="0"/>
            </a:endParaRPr>
          </a:p>
        </p:txBody>
      </p:sp>
      <p:sp>
        <p:nvSpPr>
          <p:cNvPr id="7" name="Text 4"/>
          <p:cNvSpPr/>
          <p:nvPr/>
        </p:nvSpPr>
        <p:spPr>
          <a:xfrm>
            <a:off x="9684385" y="4470705"/>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a:solidFill>
                  <a:srgbClr val="C7CDD6"/>
                </a:solidFill>
                <a:latin typeface="Constantia" panose="02030602050306030303" pitchFamily="18" charset="0"/>
                <a:ea typeface="Instrument Sans Medium" pitchFamily="34" charset="-122"/>
                <a:cs typeface="Instrument Sans Medium" pitchFamily="34" charset="-120"/>
              </a:rPr>
              <a:t>Generate Solutions</a:t>
            </a:r>
            <a:endParaRPr lang="en-US" sz="2144">
              <a:latin typeface="Constantia" panose="02030602050306030303" pitchFamily="18" charset="0"/>
            </a:endParaRPr>
          </a:p>
        </p:txBody>
      </p:sp>
      <p:sp>
        <p:nvSpPr>
          <p:cNvPr id="8" name="Text 5"/>
          <p:cNvSpPr/>
          <p:nvPr/>
        </p:nvSpPr>
        <p:spPr>
          <a:xfrm>
            <a:off x="9684385" y="4948617"/>
            <a:ext cx="3799404" cy="707297"/>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7CDD6"/>
                </a:solidFill>
                <a:latin typeface="Inter" pitchFamily="34" charset="0"/>
                <a:ea typeface="Inter" pitchFamily="34" charset="-122"/>
                <a:cs typeface="Inter" pitchFamily="34" charset="-120"/>
              </a:rPr>
              <a:t>Create a set of potential circuit designs.</a:t>
            </a:r>
            <a:endParaRPr lang="en-US" sz="1705"/>
          </a:p>
        </p:txBody>
      </p:sp>
      <p:pic>
        <p:nvPicPr>
          <p:cNvPr id="9" name="Image 1" descr="preencoded.png"/>
          <p:cNvPicPr>
            <a:picLocks noChangeAspect="1"/>
          </p:cNvPicPr>
          <p:nvPr/>
        </p:nvPicPr>
        <p:blipFill>
          <a:blip r:embed="rId4"/>
          <a:stretch>
            <a:fillRect/>
          </a:stretch>
        </p:blipFill>
        <p:spPr>
          <a:xfrm>
            <a:off x="4904325" y="4034091"/>
            <a:ext cx="4448571" cy="4448571"/>
          </a:xfrm>
          <a:prstGeom prst="rect">
            <a:avLst/>
          </a:prstGeom>
        </p:spPr>
      </p:pic>
      <p:sp>
        <p:nvSpPr>
          <p:cNvPr id="10" name="Text 6"/>
          <p:cNvSpPr/>
          <p:nvPr/>
        </p:nvSpPr>
        <p:spPr>
          <a:xfrm>
            <a:off x="8326300" y="5142030"/>
            <a:ext cx="152227" cy="441945"/>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460"/>
              </a:lnSpc>
            </a:pPr>
            <a:r>
              <a:rPr lang="en-US" sz="2144">
                <a:solidFill>
                  <a:srgbClr val="C7CDD6"/>
                </a:solidFill>
                <a:latin typeface="Constantia" panose="02030602050306030303" pitchFamily="18" charset="0"/>
                <a:ea typeface="Instrument Sans Medium" pitchFamily="34" charset="-122"/>
                <a:cs typeface="Instrument Sans Medium" pitchFamily="34" charset="-120"/>
              </a:rPr>
              <a:t>2</a:t>
            </a:r>
            <a:endParaRPr lang="en-US" sz="2144">
              <a:latin typeface="Constantia" panose="02030602050306030303" pitchFamily="18" charset="0"/>
            </a:endParaRPr>
          </a:p>
        </p:txBody>
      </p:sp>
      <p:sp>
        <p:nvSpPr>
          <p:cNvPr id="11" name="Text 7"/>
          <p:cNvSpPr/>
          <p:nvPr/>
        </p:nvSpPr>
        <p:spPr>
          <a:xfrm>
            <a:off x="9684385" y="6860736"/>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80"/>
              </a:lnSpc>
            </a:pPr>
            <a:r>
              <a:rPr lang="en-US" sz="2144" dirty="0">
                <a:solidFill>
                  <a:srgbClr val="C7CDD6"/>
                </a:solidFill>
                <a:latin typeface="Constantia" panose="02030602050306030303" pitchFamily="18" charset="0"/>
                <a:ea typeface="Instrument Sans Medium" pitchFamily="34" charset="-122"/>
                <a:cs typeface="Instrument Sans Medium" pitchFamily="34" charset="-120"/>
              </a:rPr>
              <a:t>Evaluate Trade-offs</a:t>
            </a:r>
            <a:endParaRPr lang="en-US" sz="2144" dirty="0">
              <a:latin typeface="Constantia" panose="02030602050306030303" pitchFamily="18" charset="0"/>
            </a:endParaRPr>
          </a:p>
        </p:txBody>
      </p:sp>
      <p:sp>
        <p:nvSpPr>
          <p:cNvPr id="12" name="Text 8"/>
          <p:cNvSpPr/>
          <p:nvPr/>
        </p:nvSpPr>
        <p:spPr>
          <a:xfrm>
            <a:off x="9684385" y="7338646"/>
            <a:ext cx="3799404" cy="707297"/>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a:solidFill>
                  <a:srgbClr val="C7CDD6"/>
                </a:solidFill>
                <a:latin typeface="Inter" pitchFamily="34" charset="0"/>
                <a:ea typeface="Inter" pitchFamily="34" charset="-122"/>
                <a:cs typeface="Inter" pitchFamily="34" charset="-120"/>
              </a:rPr>
              <a:t>Identify the Pareto front of optimal solutions.</a:t>
            </a:r>
            <a:endParaRPr lang="en-US" sz="1705"/>
          </a:p>
        </p:txBody>
      </p:sp>
      <p:pic>
        <p:nvPicPr>
          <p:cNvPr id="13" name="Image 2" descr="preencoded.png"/>
          <p:cNvPicPr>
            <a:picLocks noChangeAspect="1"/>
          </p:cNvPicPr>
          <p:nvPr/>
        </p:nvPicPr>
        <p:blipFill>
          <a:blip r:embed="rId5"/>
          <a:stretch>
            <a:fillRect/>
          </a:stretch>
        </p:blipFill>
        <p:spPr>
          <a:xfrm>
            <a:off x="4904325" y="4034091"/>
            <a:ext cx="4448571" cy="4448571"/>
          </a:xfrm>
          <a:prstGeom prst="rect">
            <a:avLst/>
          </a:prstGeom>
        </p:spPr>
      </p:pic>
      <p:sp>
        <p:nvSpPr>
          <p:cNvPr id="14" name="Text 9"/>
          <p:cNvSpPr/>
          <p:nvPr/>
        </p:nvSpPr>
        <p:spPr>
          <a:xfrm>
            <a:off x="7944102" y="7311145"/>
            <a:ext cx="159420" cy="441945"/>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460"/>
              </a:lnSpc>
            </a:pPr>
            <a:r>
              <a:rPr lang="en-US" sz="2144">
                <a:solidFill>
                  <a:srgbClr val="C7CDD6"/>
                </a:solidFill>
                <a:latin typeface="Constantia" panose="02030602050306030303" pitchFamily="18" charset="0"/>
                <a:ea typeface="Instrument Sans Medium" pitchFamily="34" charset="-122"/>
                <a:cs typeface="Instrument Sans Medium" pitchFamily="34" charset="-120"/>
              </a:rPr>
              <a:t>3</a:t>
            </a:r>
            <a:endParaRPr lang="en-US" sz="2144">
              <a:latin typeface="Constantia" panose="02030602050306030303" pitchFamily="18" charset="0"/>
            </a:endParaRPr>
          </a:p>
        </p:txBody>
      </p:sp>
      <p:sp>
        <p:nvSpPr>
          <p:cNvPr id="15" name="Text 10"/>
          <p:cNvSpPr/>
          <p:nvPr/>
        </p:nvSpPr>
        <p:spPr>
          <a:xfrm>
            <a:off x="1809898" y="6860736"/>
            <a:ext cx="2762938" cy="34529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680"/>
              </a:lnSpc>
            </a:pPr>
            <a:r>
              <a:rPr lang="en-US" sz="2144">
                <a:solidFill>
                  <a:srgbClr val="C7CDD6"/>
                </a:solidFill>
                <a:latin typeface="Constantia" panose="02030602050306030303" pitchFamily="18" charset="0"/>
                <a:ea typeface="Instrument Sans Medium" pitchFamily="34" charset="-122"/>
                <a:cs typeface="Instrument Sans Medium" pitchFamily="34" charset="-120"/>
              </a:rPr>
              <a:t>Select Best Design</a:t>
            </a:r>
            <a:endParaRPr lang="en-US" sz="2144">
              <a:latin typeface="Constantia" panose="02030602050306030303" pitchFamily="18" charset="0"/>
            </a:endParaRPr>
          </a:p>
        </p:txBody>
      </p:sp>
      <p:sp>
        <p:nvSpPr>
          <p:cNvPr id="16" name="Text 11"/>
          <p:cNvSpPr/>
          <p:nvPr/>
        </p:nvSpPr>
        <p:spPr>
          <a:xfrm>
            <a:off x="773554" y="7338646"/>
            <a:ext cx="3799289" cy="707297"/>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776"/>
              </a:lnSpc>
            </a:pPr>
            <a:r>
              <a:rPr lang="en-US" sz="1705">
                <a:solidFill>
                  <a:srgbClr val="C7CDD6"/>
                </a:solidFill>
                <a:latin typeface="Constantia" panose="02030602050306030303" pitchFamily="18" charset="0"/>
                <a:ea typeface="Inter" pitchFamily="34" charset="-122"/>
                <a:cs typeface="Inter" pitchFamily="34" charset="-120"/>
              </a:rPr>
              <a:t>Choose the design that best meets specific needs.</a:t>
            </a:r>
            <a:endParaRPr lang="en-US" sz="1705">
              <a:latin typeface="Constantia" panose="02030602050306030303" pitchFamily="18" charset="0"/>
            </a:endParaRPr>
          </a:p>
        </p:txBody>
      </p:sp>
      <p:pic>
        <p:nvPicPr>
          <p:cNvPr id="17" name="Image 3" descr="preencoded.png"/>
          <p:cNvPicPr>
            <a:picLocks noChangeAspect="1"/>
          </p:cNvPicPr>
          <p:nvPr/>
        </p:nvPicPr>
        <p:blipFill>
          <a:blip r:embed="rId6"/>
          <a:stretch>
            <a:fillRect/>
          </a:stretch>
        </p:blipFill>
        <p:spPr>
          <a:xfrm>
            <a:off x="4904325" y="4034091"/>
            <a:ext cx="4448571" cy="4448571"/>
          </a:xfrm>
          <a:prstGeom prst="rect">
            <a:avLst/>
          </a:prstGeom>
        </p:spPr>
      </p:pic>
      <p:sp>
        <p:nvSpPr>
          <p:cNvPr id="18" name="Text 12"/>
          <p:cNvSpPr/>
          <p:nvPr/>
        </p:nvSpPr>
        <p:spPr>
          <a:xfrm>
            <a:off x="5770816" y="6932551"/>
            <a:ext cx="167657" cy="441945"/>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460"/>
              </a:lnSpc>
            </a:pPr>
            <a:r>
              <a:rPr lang="en-US" sz="2144">
                <a:solidFill>
                  <a:srgbClr val="C7CDD6"/>
                </a:solidFill>
                <a:latin typeface="Constantia" panose="02030602050306030303" pitchFamily="18" charset="0"/>
                <a:ea typeface="Instrument Sans Medium" pitchFamily="34" charset="-122"/>
                <a:cs typeface="Instrument Sans Medium" pitchFamily="34" charset="-120"/>
              </a:rPr>
              <a:t>4</a:t>
            </a:r>
            <a:endParaRPr lang="en-US" sz="2144">
              <a:latin typeface="Constantia" panose="02030602050306030303" pitchFamily="18"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3550" y="2969316"/>
            <a:ext cx="12710240" cy="35364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endParaRPr lang="en-US" sz="1705"/>
          </a:p>
        </p:txBody>
      </p:sp>
      <p:sp>
        <p:nvSpPr>
          <p:cNvPr id="3" name="Text 1"/>
          <p:cNvSpPr/>
          <p:nvPr/>
        </p:nvSpPr>
        <p:spPr>
          <a:xfrm>
            <a:off x="273271" y="1601873"/>
            <a:ext cx="12284539" cy="690706"/>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5408"/>
              </a:lnSpc>
              <a:buNone/>
            </a:pPr>
            <a:r>
              <a:rPr lang="en-US" sz="4337" kern="0" spc="-131"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a:t>
            </a:r>
            <a:r>
              <a:rPr lang="en-US" sz="4337" kern="0" spc="-131" dirty="0" err="1">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i</a:t>
            </a:r>
            <a:r>
              <a:rPr lang="en-US" sz="4337" kern="0" spc="-131"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 AI-Driven Optimization</a:t>
            </a:r>
            <a:endParaRPr lang="en-US" sz="4337"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4" name="Text 2"/>
          <p:cNvSpPr/>
          <p:nvPr/>
        </p:nvSpPr>
        <p:spPr>
          <a:xfrm>
            <a:off x="423068" y="2538534"/>
            <a:ext cx="12521973" cy="1414595"/>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2000" kern="0" spc="-18" dirty="0">
                <a:solidFill>
                  <a:srgbClr val="E5E0DF"/>
                </a:solidFill>
                <a:latin typeface="Times New Roman" panose="02020603050405020304" pitchFamily="18" charset="0"/>
                <a:ea typeface="Roboto" pitchFamily="34" charset="-122"/>
                <a:cs typeface="Times New Roman" panose="02020603050405020304" pitchFamily="18" charset="0"/>
              </a:rPr>
              <a:t>An AI-based framework has been developed to automate transistor sizing. This framework incorporates Machine Learning, Genetic Algorithms, and Reinforcement Learning to systematically optimize circuit parameters. By implementing Pareto Optimization, an effective balance between low power consumption, high speed, and minimal silicon area is achieved, significantly improving the efficiency of CMOS circuits.</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626496" y="4211263"/>
            <a:ext cx="2762939"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680"/>
              </a:lnSpc>
              <a:buNone/>
            </a:pPr>
            <a:r>
              <a:rPr lang="en-US" sz="2000" kern="0" spc="-65"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Machine Learning</a:t>
            </a:r>
            <a:endParaRPr lang="en-US" sz="20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6" name="Text 4"/>
          <p:cNvSpPr/>
          <p:nvPr/>
        </p:nvSpPr>
        <p:spPr>
          <a:xfrm>
            <a:off x="601323" y="4803265"/>
            <a:ext cx="3876678" cy="70729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2000" kern="0" spc="-18" dirty="0">
                <a:solidFill>
                  <a:srgbClr val="E5E0DF"/>
                </a:solidFill>
                <a:latin typeface="Times New Roman" panose="02020603050405020304" pitchFamily="18" charset="0"/>
                <a:ea typeface="Roboto" pitchFamily="34" charset="-122"/>
                <a:cs typeface="Times New Roman" panose="02020603050405020304" pitchFamily="18" charset="0"/>
              </a:rPr>
              <a:t>Utilized for accurate circuit performance prediction.</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5049890" y="4211263"/>
            <a:ext cx="2833715"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680"/>
              </a:lnSpc>
              <a:buNone/>
            </a:pPr>
            <a:r>
              <a:rPr lang="en-US" sz="2000" kern="0" spc="-65"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Genetic Algorithms</a:t>
            </a:r>
            <a:endParaRPr lang="en-US" sz="20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8" name="Text 6"/>
          <p:cNvSpPr/>
          <p:nvPr/>
        </p:nvSpPr>
        <p:spPr>
          <a:xfrm>
            <a:off x="5049889" y="4777588"/>
            <a:ext cx="3876678" cy="70729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2000" kern="0" spc="-18" dirty="0">
                <a:solidFill>
                  <a:srgbClr val="E5E0DF"/>
                </a:solidFill>
                <a:latin typeface="Times New Roman" panose="02020603050405020304" pitchFamily="18" charset="0"/>
                <a:ea typeface="Roboto" pitchFamily="34" charset="-122"/>
                <a:cs typeface="Times New Roman" panose="02020603050405020304" pitchFamily="18" charset="0"/>
              </a:rPr>
              <a:t>Employed for automated transistor sizing.</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9473285" y="4211263"/>
            <a:ext cx="3463392"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680"/>
              </a:lnSpc>
              <a:buNone/>
            </a:pPr>
            <a:r>
              <a:rPr lang="en-US" sz="2000" kern="0" spc="-65"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Reinforcement Learning</a:t>
            </a:r>
            <a:endParaRPr lang="en-US" sz="20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0" name="Text 8"/>
          <p:cNvSpPr/>
          <p:nvPr/>
        </p:nvSpPr>
        <p:spPr>
          <a:xfrm>
            <a:off x="9473285" y="4777588"/>
            <a:ext cx="3876678" cy="70729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1705" kern="0" spc="-18">
                <a:solidFill>
                  <a:srgbClr val="E5E0DF"/>
                </a:solidFill>
                <a:latin typeface="Times New Roman" panose="02020603050405020304" pitchFamily="18" charset="0"/>
                <a:ea typeface="Roboto" pitchFamily="34" charset="-122"/>
                <a:cs typeface="Times New Roman" panose="02020603050405020304" pitchFamily="18" charset="0"/>
              </a:rPr>
              <a:t>Used to systematically optimize circuit parameters.</a:t>
            </a:r>
            <a:endParaRPr lang="en-US" sz="1705">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2DE01FE-957C-D2C9-5C3D-F7D5F6C6EE1A}"/>
              </a:ext>
            </a:extLst>
          </p:cNvPr>
          <p:cNvSpPr txBox="1"/>
          <p:nvPr/>
        </p:nvSpPr>
        <p:spPr>
          <a:xfrm>
            <a:off x="305022" y="718913"/>
            <a:ext cx="7914870" cy="752194"/>
          </a:xfrm>
          <a:prstGeom prst="rect">
            <a:avLst/>
          </a:prstGeom>
          <a:noFill/>
        </p:spPr>
        <p:txBody>
          <a:bodyPr wrap="square">
            <a:spAutoFit/>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r>
              <a:rPr lang="en-US" sz="4288" b="1" kern="0" spc="-131" dirty="0">
                <a:solidFill>
                  <a:schemeClr val="accent4">
                    <a:lumMod val="75000"/>
                  </a:schemeClr>
                </a:solidFill>
                <a:latin typeface="Times New Roman" panose="02020603050405020304" pitchFamily="18" charset="0"/>
                <a:ea typeface="Roboto Mono Medium" pitchFamily="34" charset="-122"/>
                <a:cs typeface="Times New Roman" panose="02020603050405020304" pitchFamily="18" charset="0"/>
              </a:rPr>
              <a:t>Achievements so far: </a:t>
            </a:r>
            <a:r>
              <a:rPr lang="en-US" sz="1754" kern="0" spc="-131" dirty="0">
                <a:solidFill>
                  <a:schemeClr val="accent4">
                    <a:lumMod val="75000"/>
                  </a:schemeClr>
                </a:solidFill>
                <a:latin typeface="Times New Roman" panose="02020603050405020304" pitchFamily="18" charset="0"/>
                <a:ea typeface="Roboto Mono Medium" pitchFamily="34" charset="-122"/>
                <a:cs typeface="Times New Roman" panose="02020603050405020304" pitchFamily="18" charset="0"/>
              </a:rPr>
              <a:t> </a:t>
            </a:r>
            <a:endParaRPr lang="en-US"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1" name="Text 0"/>
          <p:cNvSpPr/>
          <p:nvPr/>
        </p:nvSpPr>
        <p:spPr>
          <a:xfrm>
            <a:off x="423069" y="6036000"/>
            <a:ext cx="13411200" cy="656246"/>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5165"/>
              </a:lnSpc>
              <a:buNone/>
            </a:pPr>
            <a:r>
              <a:rPr lang="en-US" sz="4093" kern="0" spc="-124"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(ii)Data-Driven Modeling</a:t>
            </a:r>
            <a:endParaRPr lang="en-US" sz="4093"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3" name="Text 1"/>
          <p:cNvSpPr/>
          <p:nvPr/>
        </p:nvSpPr>
        <p:spPr>
          <a:xfrm>
            <a:off x="423068" y="7007143"/>
            <a:ext cx="12926896" cy="2016077"/>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631"/>
              </a:lnSpc>
              <a:buNone/>
            </a:pPr>
            <a:r>
              <a:rPr lang="en-US" sz="2000" kern="0" spc="-17" dirty="0">
                <a:solidFill>
                  <a:srgbClr val="E5E0DF"/>
                </a:solidFill>
                <a:latin typeface="Times New Roman" panose="02020603050405020304" pitchFamily="18" charset="0"/>
                <a:ea typeface="Roboto" pitchFamily="34" charset="-122"/>
                <a:cs typeface="Times New Roman" panose="02020603050405020304" pitchFamily="18" charset="0"/>
              </a:rPr>
              <a:t>Extensive </a:t>
            </a:r>
            <a:r>
              <a:rPr lang="en-US" sz="2000" kern="0" spc="-17" dirty="0" err="1">
                <a:solidFill>
                  <a:srgbClr val="E5E0DF"/>
                </a:solidFill>
                <a:latin typeface="Times New Roman" panose="02020603050405020304" pitchFamily="18" charset="0"/>
                <a:ea typeface="Roboto" pitchFamily="34" charset="-122"/>
                <a:cs typeface="Times New Roman" panose="02020603050405020304" pitchFamily="18" charset="0"/>
              </a:rPr>
              <a:t>LTspice</a:t>
            </a:r>
            <a:r>
              <a:rPr lang="en-US" sz="2000" kern="0" spc="-17" dirty="0">
                <a:solidFill>
                  <a:srgbClr val="E5E0DF"/>
                </a:solidFill>
                <a:latin typeface="Times New Roman" panose="02020603050405020304" pitchFamily="18" charset="0"/>
                <a:ea typeface="Roboto" pitchFamily="34" charset="-122"/>
                <a:cs typeface="Times New Roman" panose="02020603050405020304" pitchFamily="18" charset="0"/>
              </a:rPr>
              <a:t> simulations were conducted to extract essential circuit parameters such as power, delay, and area. These parameters were then used to train Machine Learning models, allowing for accurate circuit performance prediction without the need for exhaustive simulations. This data-driven approach enhances efficiency and reduces computation time while maintaining accuracy.</a:t>
            </a:r>
            <a:endParaRPr lang="en-US" sz="2000" dirty="0">
              <a:latin typeface="Times New Roman" panose="02020603050405020304" pitchFamily="18" charset="0"/>
              <a:cs typeface="Times New Roman" panose="02020603050405020304" pitchFamily="18" charset="0"/>
            </a:endParaRPr>
          </a:p>
        </p:txBody>
      </p:sp>
      <p:sp>
        <p:nvSpPr>
          <p:cNvPr id="14" name="Shape 2"/>
          <p:cNvSpPr/>
          <p:nvPr/>
        </p:nvSpPr>
        <p:spPr>
          <a:xfrm>
            <a:off x="552173" y="8403997"/>
            <a:ext cx="522057" cy="472460"/>
          </a:xfrm>
          <a:prstGeom prst="roundRect">
            <a:avLst>
              <a:gd name="adj" fmla="val 6667"/>
            </a:avLst>
          </a:prstGeom>
          <a:solidFill>
            <a:srgbClr val="404040"/>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sz="2000">
              <a:latin typeface="Times New Roman" panose="02020603050405020304" pitchFamily="18" charset="0"/>
              <a:cs typeface="Times New Roman" panose="02020603050405020304" pitchFamily="18" charset="0"/>
            </a:endParaRPr>
          </a:p>
        </p:txBody>
      </p:sp>
      <p:sp>
        <p:nvSpPr>
          <p:cNvPr id="15" name="Text 3"/>
          <p:cNvSpPr/>
          <p:nvPr/>
        </p:nvSpPr>
        <p:spPr>
          <a:xfrm>
            <a:off x="630956" y="8443389"/>
            <a:ext cx="347952" cy="393678"/>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436"/>
              </a:lnSpc>
              <a:buNone/>
            </a:pPr>
            <a:r>
              <a:rPr lang="en-US" sz="2000" kern="0" spc="-74" dirty="0">
                <a:solidFill>
                  <a:srgbClr val="E5E0DF"/>
                </a:solidFill>
                <a:latin typeface="Times New Roman" panose="02020603050405020304" pitchFamily="18" charset="0"/>
                <a:ea typeface="Roboto Mono Medium" pitchFamily="34" charset="-122"/>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16" name="Text 4"/>
          <p:cNvSpPr/>
          <p:nvPr/>
        </p:nvSpPr>
        <p:spPr>
          <a:xfrm>
            <a:off x="1234526" y="8403997"/>
            <a:ext cx="2848904" cy="30722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582"/>
              </a:lnSpc>
              <a:buNone/>
            </a:pPr>
            <a:r>
              <a:rPr lang="en-US" sz="2000" kern="0" spc="-62" dirty="0" err="1">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LTspice</a:t>
            </a:r>
            <a:r>
              <a:rPr lang="en-US" sz="2000" kern="0" spc="-62"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 Simulations</a:t>
            </a:r>
            <a:endParaRPr lang="en-US" sz="20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7" name="Text 5"/>
          <p:cNvSpPr/>
          <p:nvPr/>
        </p:nvSpPr>
        <p:spPr>
          <a:xfrm>
            <a:off x="1234526" y="8857893"/>
            <a:ext cx="3198493" cy="672026"/>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631"/>
              </a:lnSpc>
              <a:buNone/>
            </a:pPr>
            <a:r>
              <a:rPr lang="en-US" sz="2000" kern="0" spc="-17" dirty="0">
                <a:solidFill>
                  <a:srgbClr val="E5E0DF"/>
                </a:solidFill>
                <a:latin typeface="Times New Roman" panose="02020603050405020304" pitchFamily="18" charset="0"/>
                <a:ea typeface="Roboto" pitchFamily="34" charset="-122"/>
                <a:cs typeface="Times New Roman" panose="02020603050405020304" pitchFamily="18" charset="0"/>
              </a:rPr>
              <a:t>Extracted essential circuit parameters.</a:t>
            </a:r>
            <a:endParaRPr lang="en-US" sz="2000" dirty="0">
              <a:latin typeface="Times New Roman" panose="02020603050405020304" pitchFamily="18" charset="0"/>
              <a:cs typeface="Times New Roman" panose="02020603050405020304" pitchFamily="18" charset="0"/>
            </a:endParaRPr>
          </a:p>
        </p:txBody>
      </p:sp>
      <p:sp>
        <p:nvSpPr>
          <p:cNvPr id="18" name="Shape 6"/>
          <p:cNvSpPr/>
          <p:nvPr/>
        </p:nvSpPr>
        <p:spPr>
          <a:xfrm>
            <a:off x="4339048" y="8403997"/>
            <a:ext cx="522057" cy="472460"/>
          </a:xfrm>
          <a:prstGeom prst="roundRect">
            <a:avLst>
              <a:gd name="adj" fmla="val 6667"/>
            </a:avLst>
          </a:prstGeom>
          <a:solidFill>
            <a:srgbClr val="404040"/>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sz="2000">
              <a:latin typeface="Times New Roman" panose="02020603050405020304" pitchFamily="18" charset="0"/>
              <a:cs typeface="Times New Roman" panose="02020603050405020304" pitchFamily="18" charset="0"/>
            </a:endParaRPr>
          </a:p>
        </p:txBody>
      </p:sp>
      <p:sp>
        <p:nvSpPr>
          <p:cNvPr id="19" name="Text 7"/>
          <p:cNvSpPr/>
          <p:nvPr/>
        </p:nvSpPr>
        <p:spPr>
          <a:xfrm>
            <a:off x="4418626" y="8481131"/>
            <a:ext cx="347952" cy="393678"/>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436"/>
              </a:lnSpc>
              <a:buNone/>
            </a:pPr>
            <a:r>
              <a:rPr lang="en-US" sz="2000" kern="0" spc="-74" dirty="0">
                <a:solidFill>
                  <a:srgbClr val="E5E0DF"/>
                </a:solidFill>
                <a:latin typeface="Times New Roman" panose="02020603050405020304" pitchFamily="18" charset="0"/>
                <a:ea typeface="Roboto Mono Medium" pitchFamily="34" charset="-122"/>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20" name="Text 8"/>
          <p:cNvSpPr/>
          <p:nvPr/>
        </p:nvSpPr>
        <p:spPr>
          <a:xfrm>
            <a:off x="5021399" y="8403997"/>
            <a:ext cx="3198493" cy="656014"/>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582"/>
              </a:lnSpc>
              <a:buNone/>
            </a:pPr>
            <a:r>
              <a:rPr lang="en-US" sz="2000" kern="0" spc="-62"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Machine Learning Models</a:t>
            </a:r>
            <a:endParaRPr lang="en-US" sz="20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21" name="Text 9"/>
          <p:cNvSpPr/>
          <p:nvPr/>
        </p:nvSpPr>
        <p:spPr>
          <a:xfrm>
            <a:off x="5021399" y="9185901"/>
            <a:ext cx="3198493" cy="672026"/>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631"/>
              </a:lnSpc>
              <a:buNone/>
            </a:pPr>
            <a:r>
              <a:rPr lang="en-US" sz="2000" kern="0" spc="-17">
                <a:solidFill>
                  <a:srgbClr val="E5E0DF"/>
                </a:solidFill>
                <a:latin typeface="Times New Roman" panose="02020603050405020304" pitchFamily="18" charset="0"/>
                <a:ea typeface="Roboto" pitchFamily="34" charset="-122"/>
                <a:cs typeface="Times New Roman" panose="02020603050405020304" pitchFamily="18" charset="0"/>
              </a:rPr>
              <a:t>Trained for accurate circuit performance prediction.</a:t>
            </a:r>
            <a:endParaRPr lang="en-US" sz="2000">
              <a:latin typeface="Times New Roman" panose="02020603050405020304" pitchFamily="18" charset="0"/>
              <a:cs typeface="Times New Roman" panose="02020603050405020304" pitchFamily="18" charset="0"/>
            </a:endParaRPr>
          </a:p>
        </p:txBody>
      </p:sp>
      <p:sp>
        <p:nvSpPr>
          <p:cNvPr id="22" name="Shape 10"/>
          <p:cNvSpPr/>
          <p:nvPr/>
        </p:nvSpPr>
        <p:spPr>
          <a:xfrm>
            <a:off x="8196231" y="8335659"/>
            <a:ext cx="522057" cy="472460"/>
          </a:xfrm>
          <a:prstGeom prst="roundRect">
            <a:avLst>
              <a:gd name="adj" fmla="val 6667"/>
            </a:avLst>
          </a:prstGeom>
          <a:solidFill>
            <a:srgbClr val="404040"/>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sz="2000">
              <a:latin typeface="Times New Roman" panose="02020603050405020304" pitchFamily="18" charset="0"/>
              <a:cs typeface="Times New Roman" panose="02020603050405020304" pitchFamily="18" charset="0"/>
            </a:endParaRPr>
          </a:p>
        </p:txBody>
      </p:sp>
      <p:sp>
        <p:nvSpPr>
          <p:cNvPr id="23" name="Text 11"/>
          <p:cNvSpPr/>
          <p:nvPr/>
        </p:nvSpPr>
        <p:spPr>
          <a:xfrm>
            <a:off x="8275014" y="8375051"/>
            <a:ext cx="347952" cy="393678"/>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436"/>
              </a:lnSpc>
              <a:buNone/>
            </a:pPr>
            <a:r>
              <a:rPr lang="en-US" sz="2000" kern="0" spc="-74">
                <a:solidFill>
                  <a:srgbClr val="E5E0DF"/>
                </a:solidFill>
                <a:latin typeface="Times New Roman" panose="02020603050405020304" pitchFamily="18" charset="0"/>
                <a:ea typeface="Roboto Mono Medium" pitchFamily="34" charset="-122"/>
                <a:cs typeface="Times New Roman" panose="02020603050405020304" pitchFamily="18" charset="0"/>
              </a:rPr>
              <a:t>3</a:t>
            </a:r>
            <a:endParaRPr lang="en-US" sz="2000">
              <a:latin typeface="Times New Roman" panose="02020603050405020304" pitchFamily="18" charset="0"/>
              <a:cs typeface="Times New Roman" panose="02020603050405020304" pitchFamily="18" charset="0"/>
            </a:endParaRPr>
          </a:p>
        </p:txBody>
      </p:sp>
      <p:sp>
        <p:nvSpPr>
          <p:cNvPr id="24" name="Text 12"/>
          <p:cNvSpPr/>
          <p:nvPr/>
        </p:nvSpPr>
        <p:spPr>
          <a:xfrm>
            <a:off x="8878583" y="8335659"/>
            <a:ext cx="3635549" cy="32800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582"/>
              </a:lnSpc>
              <a:buNone/>
            </a:pPr>
            <a:r>
              <a:rPr lang="en-US" sz="2000" kern="0" spc="-62"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Efficiency Enhancement</a:t>
            </a:r>
            <a:endParaRPr lang="en-US" sz="20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25" name="Text 13"/>
          <p:cNvSpPr/>
          <p:nvPr/>
        </p:nvSpPr>
        <p:spPr>
          <a:xfrm>
            <a:off x="8220715" y="9169889"/>
            <a:ext cx="4337095" cy="672026"/>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631"/>
              </a:lnSpc>
              <a:buNone/>
            </a:pPr>
            <a:r>
              <a:rPr lang="en-US" sz="2000" kern="0" spc="-17">
                <a:solidFill>
                  <a:srgbClr val="E5E0DF"/>
                </a:solidFill>
                <a:latin typeface="Times New Roman" panose="02020603050405020304" pitchFamily="18" charset="0"/>
                <a:ea typeface="Roboto" pitchFamily="34" charset="-122"/>
                <a:cs typeface="Times New Roman" panose="02020603050405020304" pitchFamily="18" charset="0"/>
              </a:rPr>
              <a:t>Reduced computation time while maintaining accuracy.</a:t>
            </a:r>
            <a:endParaRPr lang="en-US" sz="200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56FA3173-66A1-72BD-2182-CC85CF9A0352}"/>
              </a:ext>
            </a:extLst>
          </p:cNvPr>
          <p:cNvPicPr>
            <a:picLocks noChangeAspect="1"/>
          </p:cNvPicPr>
          <p:nvPr/>
        </p:nvPicPr>
        <p:blipFill>
          <a:blip r:embed="rId3"/>
          <a:stretch>
            <a:fillRect/>
          </a:stretch>
        </p:blipFill>
        <p:spPr>
          <a:xfrm>
            <a:off x="-2545379" y="2674087"/>
            <a:ext cx="2095792" cy="707298"/>
          </a:xfrm>
          <a:prstGeom prst="rect">
            <a:avLst/>
          </a:prstGeom>
        </p:spPr>
      </p:pic>
      <p:pic>
        <p:nvPicPr>
          <p:cNvPr id="29" name="Picture 28">
            <a:extLst>
              <a:ext uri="{FF2B5EF4-FFF2-40B4-BE49-F238E27FC236}">
                <a16:creationId xmlns:a16="http://schemas.microsoft.com/office/drawing/2014/main" id="{7728101C-2145-DDA1-BC10-C9E8CBC82371}"/>
              </a:ext>
            </a:extLst>
          </p:cNvPr>
          <p:cNvPicPr>
            <a:picLocks noChangeAspect="1"/>
          </p:cNvPicPr>
          <p:nvPr/>
        </p:nvPicPr>
        <p:blipFill>
          <a:blip r:embed="rId4"/>
          <a:stretch>
            <a:fillRect/>
          </a:stretch>
        </p:blipFill>
        <p:spPr>
          <a:xfrm>
            <a:off x="11748409" y="9857927"/>
            <a:ext cx="2376536" cy="676952"/>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575469" y="850900"/>
            <a:ext cx="11887200" cy="1381412"/>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5408"/>
              </a:lnSpc>
              <a:buNone/>
            </a:pPr>
            <a:r>
              <a:rPr lang="en-US" sz="4337" kern="0" spc="-131"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(iii) Automation of Transistor Sizing</a:t>
            </a:r>
            <a:endParaRPr lang="en-US" sz="4337"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4" name="Text 1"/>
          <p:cNvSpPr/>
          <p:nvPr/>
        </p:nvSpPr>
        <p:spPr>
          <a:xfrm>
            <a:off x="727869" y="1745264"/>
            <a:ext cx="12418195" cy="1303203"/>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777"/>
              </a:lnSpc>
              <a:buNone/>
            </a:pPr>
            <a:r>
              <a:rPr lang="en-US" sz="2400" kern="0" spc="-18" dirty="0">
                <a:solidFill>
                  <a:srgbClr val="E5E0DF"/>
                </a:solidFill>
                <a:latin typeface="Times New Roman" panose="02020603050405020304" pitchFamily="18" charset="0"/>
                <a:ea typeface="Roboto" pitchFamily="34" charset="-122"/>
                <a:cs typeface="Times New Roman" panose="02020603050405020304" pitchFamily="18" charset="0"/>
              </a:rPr>
              <a:t>The implementation of AI-based optimization algorithms eliminated the need for manual tuning. By leveraging evolutionary algorithms, transistor sizing is performed automatically, ensuring optimal PPA trade-offs. This automation significantly improves design accuracy and reduces development time, making the process more efficient than conventional methods.</a:t>
            </a:r>
            <a:endParaRPr lang="en-US" sz="24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3"/>
          <a:stretch>
            <a:fillRect/>
          </a:stretch>
        </p:blipFill>
        <p:spPr>
          <a:xfrm>
            <a:off x="1464067" y="3498062"/>
            <a:ext cx="534015" cy="552519"/>
          </a:xfrm>
          <a:prstGeom prst="rect">
            <a:avLst/>
          </a:prstGeom>
        </p:spPr>
      </p:pic>
      <p:sp>
        <p:nvSpPr>
          <p:cNvPr id="6" name="Text 2"/>
          <p:cNvSpPr/>
          <p:nvPr/>
        </p:nvSpPr>
        <p:spPr>
          <a:xfrm>
            <a:off x="1261269" y="4138993"/>
            <a:ext cx="2158708"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80"/>
              </a:lnSpc>
              <a:buNone/>
            </a:pPr>
            <a:r>
              <a:rPr lang="en-US" sz="2144" kern="0" spc="-65"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Automation</a:t>
            </a:r>
            <a:endParaRPr lang="en-US" sz="2144"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7" name="Text 3"/>
          <p:cNvSpPr/>
          <p:nvPr/>
        </p:nvSpPr>
        <p:spPr>
          <a:xfrm>
            <a:off x="1261269" y="4616906"/>
            <a:ext cx="2158708" cy="70729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777"/>
              </a:lnSpc>
              <a:buNone/>
            </a:pPr>
            <a:r>
              <a:rPr lang="en-US" sz="1705" kern="0" spc="-18">
                <a:solidFill>
                  <a:srgbClr val="E5E0DF"/>
                </a:solidFill>
                <a:latin typeface="Times New Roman" panose="02020603050405020304" pitchFamily="18" charset="0"/>
                <a:ea typeface="Roboto" pitchFamily="34" charset="-122"/>
                <a:cs typeface="Times New Roman" panose="02020603050405020304" pitchFamily="18" charset="0"/>
              </a:rPr>
              <a:t>Eliminated the need for manual tuning.</a:t>
            </a:r>
            <a:endParaRPr lang="en-US" sz="1705">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4"/>
          <a:stretch>
            <a:fillRect/>
          </a:stretch>
        </p:blipFill>
        <p:spPr>
          <a:xfrm>
            <a:off x="5463230" y="3483754"/>
            <a:ext cx="534015" cy="552519"/>
          </a:xfrm>
          <a:prstGeom prst="rect">
            <a:avLst/>
          </a:prstGeom>
        </p:spPr>
      </p:pic>
      <p:sp>
        <p:nvSpPr>
          <p:cNvPr id="9" name="Text 4"/>
          <p:cNvSpPr/>
          <p:nvPr/>
        </p:nvSpPr>
        <p:spPr>
          <a:xfrm>
            <a:off x="5463230" y="4168891"/>
            <a:ext cx="2158820"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80"/>
              </a:lnSpc>
              <a:buNone/>
            </a:pPr>
            <a:r>
              <a:rPr lang="en-US" sz="2144" kern="0" spc="-65"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Accuracy</a:t>
            </a:r>
            <a:endParaRPr lang="en-US" sz="2144"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0" name="Text 5"/>
          <p:cNvSpPr/>
          <p:nvPr/>
        </p:nvSpPr>
        <p:spPr>
          <a:xfrm>
            <a:off x="5463230" y="4646804"/>
            <a:ext cx="2158820" cy="70729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777"/>
              </a:lnSpc>
              <a:buNone/>
            </a:pPr>
            <a:r>
              <a:rPr lang="en-US" sz="1705" kern="0" spc="-18">
                <a:solidFill>
                  <a:srgbClr val="E5E0DF"/>
                </a:solidFill>
                <a:latin typeface="Times New Roman" panose="02020603050405020304" pitchFamily="18" charset="0"/>
                <a:ea typeface="Roboto" pitchFamily="34" charset="-122"/>
                <a:cs typeface="Times New Roman" panose="02020603050405020304" pitchFamily="18" charset="0"/>
              </a:rPr>
              <a:t>Improved design accuracy.</a:t>
            </a:r>
            <a:endParaRPr lang="en-US" sz="1705">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5"/>
          <a:stretch>
            <a:fillRect/>
          </a:stretch>
        </p:blipFill>
        <p:spPr>
          <a:xfrm>
            <a:off x="9311439" y="3365444"/>
            <a:ext cx="534015" cy="552519"/>
          </a:xfrm>
          <a:prstGeom prst="rect">
            <a:avLst/>
          </a:prstGeom>
        </p:spPr>
      </p:pic>
      <p:sp>
        <p:nvSpPr>
          <p:cNvPr id="12" name="Text 6"/>
          <p:cNvSpPr/>
          <p:nvPr/>
        </p:nvSpPr>
        <p:spPr>
          <a:xfrm>
            <a:off x="9311439" y="4138993"/>
            <a:ext cx="2158708" cy="345295"/>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680"/>
              </a:lnSpc>
              <a:buNone/>
            </a:pPr>
            <a:r>
              <a:rPr lang="en-US" sz="2144" kern="0" spc="-65" dirty="0">
                <a:solidFill>
                  <a:schemeClr val="accent6">
                    <a:lumMod val="75000"/>
                  </a:schemeClr>
                </a:solidFill>
                <a:latin typeface="Times New Roman" panose="02020603050405020304" pitchFamily="18" charset="0"/>
                <a:ea typeface="Roboto Mono Medium" pitchFamily="34" charset="-122"/>
                <a:cs typeface="Times New Roman" panose="02020603050405020304" pitchFamily="18" charset="0"/>
              </a:rPr>
              <a:t>Efficiency</a:t>
            </a:r>
            <a:endParaRPr lang="en-US" sz="2144"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3" name="Text 7"/>
          <p:cNvSpPr/>
          <p:nvPr/>
        </p:nvSpPr>
        <p:spPr>
          <a:xfrm>
            <a:off x="9311439" y="4616906"/>
            <a:ext cx="2158708" cy="70729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777"/>
              </a:lnSpc>
              <a:buNone/>
            </a:pPr>
            <a:r>
              <a:rPr lang="en-US" sz="1705" kern="0" spc="-18">
                <a:solidFill>
                  <a:srgbClr val="E5E0DF"/>
                </a:solidFill>
                <a:latin typeface="Times New Roman" panose="02020603050405020304" pitchFamily="18" charset="0"/>
                <a:ea typeface="Roboto" pitchFamily="34" charset="-122"/>
                <a:cs typeface="Times New Roman" panose="02020603050405020304" pitchFamily="18" charset="0"/>
              </a:rPr>
              <a:t>Reduced development time.</a:t>
            </a:r>
            <a:endParaRPr lang="en-US" sz="1705">
              <a:latin typeface="Times New Roman" panose="02020603050405020304" pitchFamily="18" charset="0"/>
              <a:cs typeface="Times New Roman" panose="02020603050405020304" pitchFamily="18" charset="0"/>
            </a:endParaRPr>
          </a:p>
        </p:txBody>
      </p:sp>
      <p:sp>
        <p:nvSpPr>
          <p:cNvPr id="14" name="Text 0">
            <a:extLst>
              <a:ext uri="{FF2B5EF4-FFF2-40B4-BE49-F238E27FC236}">
                <a16:creationId xmlns:a16="http://schemas.microsoft.com/office/drawing/2014/main" id="{11C9E130-E466-E6F2-ED68-E4DEADE9A658}"/>
              </a:ext>
            </a:extLst>
          </p:cNvPr>
          <p:cNvSpPr/>
          <p:nvPr/>
        </p:nvSpPr>
        <p:spPr>
          <a:xfrm>
            <a:off x="1071426" y="5885668"/>
            <a:ext cx="4697101" cy="587094"/>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580"/>
              </a:lnSpc>
              <a:buNone/>
            </a:pPr>
            <a:r>
              <a:rPr lang="en-US" sz="3654" kern="0" spc="-111" dirty="0">
                <a:solidFill>
                  <a:schemeClr val="accent6">
                    <a:lumMod val="75000"/>
                  </a:schemeClr>
                </a:solidFill>
                <a:latin typeface="Roboto Mono Medium" pitchFamily="34" charset="0"/>
                <a:ea typeface="Roboto Mono Medium" pitchFamily="34" charset="-122"/>
                <a:cs typeface="Roboto Mono Medium" pitchFamily="34" charset="-120"/>
              </a:rPr>
              <a:t>Future Scope</a:t>
            </a:r>
            <a:endParaRPr lang="en-US" sz="3654" dirty="0">
              <a:solidFill>
                <a:schemeClr val="accent6">
                  <a:lumMod val="75000"/>
                </a:schemeClr>
              </a:solidFill>
            </a:endParaRPr>
          </a:p>
        </p:txBody>
      </p:sp>
      <p:sp>
        <p:nvSpPr>
          <p:cNvPr id="15" name="Text 1">
            <a:extLst>
              <a:ext uri="{FF2B5EF4-FFF2-40B4-BE49-F238E27FC236}">
                <a16:creationId xmlns:a16="http://schemas.microsoft.com/office/drawing/2014/main" id="{90C8E2B5-2727-4092-B375-60283FA083B4}"/>
              </a:ext>
            </a:extLst>
          </p:cNvPr>
          <p:cNvSpPr/>
          <p:nvPr/>
        </p:nvSpPr>
        <p:spPr>
          <a:xfrm>
            <a:off x="1071367" y="6520284"/>
            <a:ext cx="12418195" cy="1803052"/>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339"/>
              </a:lnSpc>
              <a:buNone/>
            </a:pPr>
            <a:r>
              <a:rPr lang="en-US" sz="1462" kern="0" spc="-15" dirty="0">
                <a:solidFill>
                  <a:srgbClr val="E5E0DF"/>
                </a:solidFill>
                <a:latin typeface="Roboto" pitchFamily="34" charset="0"/>
                <a:ea typeface="Roboto" pitchFamily="34" charset="-122"/>
                <a:cs typeface="Roboto" pitchFamily="34" charset="-120"/>
              </a:rPr>
              <a:t>Future research will focus on improving the accuracy of AI models by integrating Deep Learning and Neural Networks. Advanced techniques such as hyperparameter tuning and transfer learning will be explored to enhance efficiency. Additionally, the optimization framework will be extended to support advanced CMOS technologies, including </a:t>
            </a:r>
            <a:r>
              <a:rPr lang="en-US" sz="1462" kern="0" spc="-15" dirty="0" err="1">
                <a:solidFill>
                  <a:srgbClr val="E5E0DF"/>
                </a:solidFill>
                <a:latin typeface="Roboto" pitchFamily="34" charset="0"/>
                <a:ea typeface="Roboto" pitchFamily="34" charset="-122"/>
                <a:cs typeface="Roboto" pitchFamily="34" charset="-120"/>
              </a:rPr>
              <a:t>FinFETs</a:t>
            </a:r>
            <a:r>
              <a:rPr lang="en-US" sz="1462" kern="0" spc="-15" dirty="0">
                <a:solidFill>
                  <a:srgbClr val="E5E0DF"/>
                </a:solidFill>
                <a:latin typeface="Roboto" pitchFamily="34" charset="0"/>
                <a:ea typeface="Roboto" pitchFamily="34" charset="-122"/>
                <a:cs typeface="Roboto" pitchFamily="34" charset="-120"/>
              </a:rPr>
              <a:t> and SOI. Hardware validation through FPGA and ASIC implementations will be conducted to compare AI-driven designs with real-world silicon performance.</a:t>
            </a:r>
            <a:endParaRPr lang="en-US" sz="1462" dirty="0"/>
          </a:p>
        </p:txBody>
      </p:sp>
      <p:sp>
        <p:nvSpPr>
          <p:cNvPr id="17" name="Shape 3">
            <a:extLst>
              <a:ext uri="{FF2B5EF4-FFF2-40B4-BE49-F238E27FC236}">
                <a16:creationId xmlns:a16="http://schemas.microsoft.com/office/drawing/2014/main" id="{3628B7A6-F032-DD49-9A96-20E992DFA969}"/>
              </a:ext>
            </a:extLst>
          </p:cNvPr>
          <p:cNvSpPr/>
          <p:nvPr/>
        </p:nvSpPr>
        <p:spPr>
          <a:xfrm>
            <a:off x="1443506" y="8391956"/>
            <a:ext cx="563657" cy="22277"/>
          </a:xfrm>
          <a:prstGeom prst="roundRect">
            <a:avLst>
              <a:gd name="adj" fmla="val 126512"/>
            </a:avLst>
          </a:prstGeom>
          <a:solidFill>
            <a:srgbClr val="595959"/>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18" name="Shape 4">
            <a:extLst>
              <a:ext uri="{FF2B5EF4-FFF2-40B4-BE49-F238E27FC236}">
                <a16:creationId xmlns:a16="http://schemas.microsoft.com/office/drawing/2014/main" id="{384B51AE-7D11-5EEC-22E7-B76529E74931}"/>
              </a:ext>
            </a:extLst>
          </p:cNvPr>
          <p:cNvSpPr/>
          <p:nvPr/>
        </p:nvSpPr>
        <p:spPr>
          <a:xfrm>
            <a:off x="1043098" y="8191811"/>
            <a:ext cx="422685" cy="422685"/>
          </a:xfrm>
          <a:prstGeom prst="roundRect">
            <a:avLst>
              <a:gd name="adj" fmla="val 6668"/>
            </a:avLst>
          </a:prstGeom>
          <a:solidFill>
            <a:srgbClr val="404040"/>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19" name="Text 5">
            <a:extLst>
              <a:ext uri="{FF2B5EF4-FFF2-40B4-BE49-F238E27FC236}">
                <a16:creationId xmlns:a16="http://schemas.microsoft.com/office/drawing/2014/main" id="{A84B5FCF-0461-03BD-D4D6-F87E076873A8}"/>
              </a:ext>
            </a:extLst>
          </p:cNvPr>
          <p:cNvSpPr/>
          <p:nvPr/>
        </p:nvSpPr>
        <p:spPr>
          <a:xfrm>
            <a:off x="1113469" y="8226966"/>
            <a:ext cx="281829" cy="35225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193"/>
              </a:lnSpc>
              <a:buNone/>
            </a:pPr>
            <a:r>
              <a:rPr lang="en-US" sz="2193" kern="0" spc="-66" dirty="0">
                <a:solidFill>
                  <a:srgbClr val="E5E0DF"/>
                </a:solidFill>
                <a:latin typeface="Roboto Mono Medium" pitchFamily="34" charset="0"/>
                <a:ea typeface="Roboto Mono Medium" pitchFamily="34" charset="-122"/>
                <a:cs typeface="Roboto Mono Medium" pitchFamily="34" charset="-120"/>
              </a:rPr>
              <a:t>1</a:t>
            </a:r>
            <a:endParaRPr lang="en-US" sz="2193" dirty="0"/>
          </a:p>
        </p:txBody>
      </p:sp>
      <p:sp>
        <p:nvSpPr>
          <p:cNvPr id="20" name="Text 6">
            <a:extLst>
              <a:ext uri="{FF2B5EF4-FFF2-40B4-BE49-F238E27FC236}">
                <a16:creationId xmlns:a16="http://schemas.microsoft.com/office/drawing/2014/main" id="{0511816E-4C75-A162-AEAD-31513230D78D}"/>
              </a:ext>
            </a:extLst>
          </p:cNvPr>
          <p:cNvSpPr/>
          <p:nvPr/>
        </p:nvSpPr>
        <p:spPr>
          <a:xfrm>
            <a:off x="2193908" y="8168373"/>
            <a:ext cx="2348493" cy="29354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290"/>
              </a:lnSpc>
              <a:buNone/>
            </a:pPr>
            <a:r>
              <a:rPr lang="en-US" sz="1803" kern="0" spc="-56" dirty="0">
                <a:solidFill>
                  <a:schemeClr val="accent6">
                    <a:lumMod val="75000"/>
                  </a:schemeClr>
                </a:solidFill>
                <a:latin typeface="Roboto Mono Medium" pitchFamily="34" charset="0"/>
                <a:ea typeface="Roboto Mono Medium" pitchFamily="34" charset="-122"/>
                <a:cs typeface="Roboto Mono Medium" pitchFamily="34" charset="-120"/>
              </a:rPr>
              <a:t>Deep Learning</a:t>
            </a:r>
            <a:endParaRPr lang="en-US" sz="1803" dirty="0">
              <a:solidFill>
                <a:schemeClr val="accent6">
                  <a:lumMod val="75000"/>
                </a:schemeClr>
              </a:solidFill>
            </a:endParaRPr>
          </a:p>
        </p:txBody>
      </p:sp>
      <p:sp>
        <p:nvSpPr>
          <p:cNvPr id="21" name="Text 7">
            <a:extLst>
              <a:ext uri="{FF2B5EF4-FFF2-40B4-BE49-F238E27FC236}">
                <a16:creationId xmlns:a16="http://schemas.microsoft.com/office/drawing/2014/main" id="{A329A32E-73D2-81F1-6A9F-A85289BC7D88}"/>
              </a:ext>
            </a:extLst>
          </p:cNvPr>
          <p:cNvSpPr/>
          <p:nvPr/>
        </p:nvSpPr>
        <p:spPr>
          <a:xfrm>
            <a:off x="1409375" y="8907338"/>
            <a:ext cx="6212988" cy="3005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339"/>
              </a:lnSpc>
              <a:buNone/>
            </a:pPr>
            <a:r>
              <a:rPr lang="en-US" sz="1462" kern="0" spc="-15" dirty="0">
                <a:solidFill>
                  <a:srgbClr val="E5E0DF"/>
                </a:solidFill>
                <a:latin typeface="Roboto" pitchFamily="34" charset="0"/>
                <a:ea typeface="Roboto" pitchFamily="34" charset="-122"/>
                <a:cs typeface="Roboto" pitchFamily="34" charset="-120"/>
              </a:rPr>
              <a:t>Integrate for improved accuracy.</a:t>
            </a:r>
            <a:endParaRPr lang="en-US" sz="1462" dirty="0"/>
          </a:p>
        </p:txBody>
      </p:sp>
      <p:sp>
        <p:nvSpPr>
          <p:cNvPr id="22" name="Shape 8">
            <a:extLst>
              <a:ext uri="{FF2B5EF4-FFF2-40B4-BE49-F238E27FC236}">
                <a16:creationId xmlns:a16="http://schemas.microsoft.com/office/drawing/2014/main" id="{158603D1-F01B-367E-9E8A-91CFC87C04F7}"/>
              </a:ext>
            </a:extLst>
          </p:cNvPr>
          <p:cNvSpPr/>
          <p:nvPr/>
        </p:nvSpPr>
        <p:spPr>
          <a:xfrm>
            <a:off x="5616267" y="8322665"/>
            <a:ext cx="563657" cy="22277"/>
          </a:xfrm>
          <a:prstGeom prst="roundRect">
            <a:avLst>
              <a:gd name="adj" fmla="val 126512"/>
            </a:avLst>
          </a:prstGeom>
          <a:solidFill>
            <a:srgbClr val="595959"/>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23" name="Shape 9">
            <a:extLst>
              <a:ext uri="{FF2B5EF4-FFF2-40B4-BE49-F238E27FC236}">
                <a16:creationId xmlns:a16="http://schemas.microsoft.com/office/drawing/2014/main" id="{C1752C86-2642-6B51-FFF0-7639CFFD4524}"/>
              </a:ext>
            </a:extLst>
          </p:cNvPr>
          <p:cNvSpPr/>
          <p:nvPr/>
        </p:nvSpPr>
        <p:spPr>
          <a:xfrm>
            <a:off x="5215859" y="8122519"/>
            <a:ext cx="422685" cy="422685"/>
          </a:xfrm>
          <a:prstGeom prst="roundRect">
            <a:avLst>
              <a:gd name="adj" fmla="val 6668"/>
            </a:avLst>
          </a:prstGeom>
          <a:solidFill>
            <a:srgbClr val="404040"/>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24" name="Text 10">
            <a:extLst>
              <a:ext uri="{FF2B5EF4-FFF2-40B4-BE49-F238E27FC236}">
                <a16:creationId xmlns:a16="http://schemas.microsoft.com/office/drawing/2014/main" id="{A837E792-5EC4-DE09-5E70-99D6E02454DF}"/>
              </a:ext>
            </a:extLst>
          </p:cNvPr>
          <p:cNvSpPr/>
          <p:nvPr/>
        </p:nvSpPr>
        <p:spPr>
          <a:xfrm>
            <a:off x="5286230" y="8157675"/>
            <a:ext cx="281829" cy="35225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193"/>
              </a:lnSpc>
              <a:buNone/>
            </a:pPr>
            <a:r>
              <a:rPr lang="en-US" sz="2193" kern="0" spc="-66">
                <a:solidFill>
                  <a:srgbClr val="E5E0DF"/>
                </a:solidFill>
                <a:latin typeface="Roboto Mono Medium" pitchFamily="34" charset="0"/>
                <a:ea typeface="Roboto Mono Medium" pitchFamily="34" charset="-122"/>
                <a:cs typeface="Roboto Mono Medium" pitchFamily="34" charset="-120"/>
              </a:rPr>
              <a:t>2</a:t>
            </a:r>
            <a:endParaRPr lang="en-US" sz="2193"/>
          </a:p>
        </p:txBody>
      </p:sp>
      <p:sp>
        <p:nvSpPr>
          <p:cNvPr id="25" name="Text 11">
            <a:extLst>
              <a:ext uri="{FF2B5EF4-FFF2-40B4-BE49-F238E27FC236}">
                <a16:creationId xmlns:a16="http://schemas.microsoft.com/office/drawing/2014/main" id="{5C30DA0C-ECB1-FC2C-DA47-BD1B27EDB476}"/>
              </a:ext>
            </a:extLst>
          </p:cNvPr>
          <p:cNvSpPr/>
          <p:nvPr/>
        </p:nvSpPr>
        <p:spPr>
          <a:xfrm>
            <a:off x="6366669" y="8099081"/>
            <a:ext cx="2348493" cy="29354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290"/>
              </a:lnSpc>
              <a:buNone/>
            </a:pPr>
            <a:r>
              <a:rPr lang="en-US" sz="1803" kern="0" spc="-56" dirty="0">
                <a:solidFill>
                  <a:schemeClr val="accent6">
                    <a:lumMod val="75000"/>
                  </a:schemeClr>
                </a:solidFill>
                <a:latin typeface="Roboto Mono Medium" pitchFamily="34" charset="0"/>
                <a:ea typeface="Roboto Mono Medium" pitchFamily="34" charset="-122"/>
                <a:cs typeface="Roboto Mono Medium" pitchFamily="34" charset="-120"/>
              </a:rPr>
              <a:t>Advanced CMOS</a:t>
            </a:r>
            <a:endParaRPr lang="en-US" sz="1803" dirty="0">
              <a:solidFill>
                <a:schemeClr val="accent6">
                  <a:lumMod val="75000"/>
                </a:schemeClr>
              </a:solidFill>
            </a:endParaRPr>
          </a:p>
        </p:txBody>
      </p:sp>
      <p:sp>
        <p:nvSpPr>
          <p:cNvPr id="26" name="Text 12">
            <a:extLst>
              <a:ext uri="{FF2B5EF4-FFF2-40B4-BE49-F238E27FC236}">
                <a16:creationId xmlns:a16="http://schemas.microsoft.com/office/drawing/2014/main" id="{11E3A929-7A1C-24B1-9102-0CE256B42004}"/>
              </a:ext>
            </a:extLst>
          </p:cNvPr>
          <p:cNvSpPr/>
          <p:nvPr/>
        </p:nvSpPr>
        <p:spPr>
          <a:xfrm>
            <a:off x="5463230" y="8908246"/>
            <a:ext cx="6212988" cy="30050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339"/>
              </a:lnSpc>
              <a:buNone/>
            </a:pPr>
            <a:r>
              <a:rPr lang="en-US" sz="1462" kern="0" spc="-15" dirty="0">
                <a:solidFill>
                  <a:srgbClr val="E5E0DF"/>
                </a:solidFill>
                <a:latin typeface="Roboto" pitchFamily="34" charset="0"/>
                <a:ea typeface="Roboto" pitchFamily="34" charset="-122"/>
                <a:cs typeface="Roboto" pitchFamily="34" charset="-120"/>
              </a:rPr>
              <a:t>Extend optimization framework.</a:t>
            </a:r>
            <a:endParaRPr lang="en-US" sz="1462" dirty="0"/>
          </a:p>
        </p:txBody>
      </p:sp>
      <p:sp>
        <p:nvSpPr>
          <p:cNvPr id="27" name="Shape 13">
            <a:extLst>
              <a:ext uri="{FF2B5EF4-FFF2-40B4-BE49-F238E27FC236}">
                <a16:creationId xmlns:a16="http://schemas.microsoft.com/office/drawing/2014/main" id="{5C4FE998-9165-3AF1-9FA5-890C40E5BA4D}"/>
              </a:ext>
            </a:extLst>
          </p:cNvPr>
          <p:cNvSpPr/>
          <p:nvPr/>
        </p:nvSpPr>
        <p:spPr>
          <a:xfrm>
            <a:off x="10232911" y="8311034"/>
            <a:ext cx="563657" cy="22277"/>
          </a:xfrm>
          <a:prstGeom prst="roundRect">
            <a:avLst>
              <a:gd name="adj" fmla="val 126512"/>
            </a:avLst>
          </a:prstGeom>
          <a:solidFill>
            <a:srgbClr val="595959"/>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28" name="Shape 14">
            <a:extLst>
              <a:ext uri="{FF2B5EF4-FFF2-40B4-BE49-F238E27FC236}">
                <a16:creationId xmlns:a16="http://schemas.microsoft.com/office/drawing/2014/main" id="{1F13CA31-1799-2595-B86D-2DBCA06E0250}"/>
              </a:ext>
            </a:extLst>
          </p:cNvPr>
          <p:cNvSpPr/>
          <p:nvPr/>
        </p:nvSpPr>
        <p:spPr>
          <a:xfrm>
            <a:off x="9832503" y="8110887"/>
            <a:ext cx="422685" cy="422685"/>
          </a:xfrm>
          <a:prstGeom prst="roundRect">
            <a:avLst>
              <a:gd name="adj" fmla="val 6668"/>
            </a:avLst>
          </a:prstGeom>
          <a:solidFill>
            <a:srgbClr val="404040"/>
          </a:solidFill>
        </p:spPr>
        <p:txBody>
          <a:bodyPr/>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endParaRPr/>
          </a:p>
        </p:txBody>
      </p:sp>
      <p:sp>
        <p:nvSpPr>
          <p:cNvPr id="29" name="Text 15">
            <a:extLst>
              <a:ext uri="{FF2B5EF4-FFF2-40B4-BE49-F238E27FC236}">
                <a16:creationId xmlns:a16="http://schemas.microsoft.com/office/drawing/2014/main" id="{42058A04-AE57-301A-856B-15C28D54B8B1}"/>
              </a:ext>
            </a:extLst>
          </p:cNvPr>
          <p:cNvSpPr/>
          <p:nvPr/>
        </p:nvSpPr>
        <p:spPr>
          <a:xfrm>
            <a:off x="9902874" y="8146044"/>
            <a:ext cx="281829" cy="35225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ctr">
              <a:lnSpc>
                <a:spcPts val="2193"/>
              </a:lnSpc>
              <a:buNone/>
            </a:pPr>
            <a:r>
              <a:rPr lang="en-US" sz="2193" kern="0" spc="-66">
                <a:solidFill>
                  <a:srgbClr val="E5E0DF"/>
                </a:solidFill>
                <a:latin typeface="Roboto Mono Medium" pitchFamily="34" charset="0"/>
                <a:ea typeface="Roboto Mono Medium" pitchFamily="34" charset="-122"/>
                <a:cs typeface="Roboto Mono Medium" pitchFamily="34" charset="-120"/>
              </a:rPr>
              <a:t>3</a:t>
            </a:r>
            <a:endParaRPr lang="en-US" sz="2193"/>
          </a:p>
        </p:txBody>
      </p:sp>
      <p:sp>
        <p:nvSpPr>
          <p:cNvPr id="30" name="Text 16">
            <a:extLst>
              <a:ext uri="{FF2B5EF4-FFF2-40B4-BE49-F238E27FC236}">
                <a16:creationId xmlns:a16="http://schemas.microsoft.com/office/drawing/2014/main" id="{CD765C4C-188B-8714-B9D1-7E016AF9F9AA}"/>
              </a:ext>
            </a:extLst>
          </p:cNvPr>
          <p:cNvSpPr/>
          <p:nvPr/>
        </p:nvSpPr>
        <p:spPr>
          <a:xfrm>
            <a:off x="10983313" y="8087451"/>
            <a:ext cx="2542489" cy="29354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290"/>
              </a:lnSpc>
              <a:buNone/>
            </a:pPr>
            <a:r>
              <a:rPr lang="en-US" sz="1803" kern="0" spc="-56" dirty="0">
                <a:solidFill>
                  <a:schemeClr val="accent6">
                    <a:lumMod val="75000"/>
                  </a:schemeClr>
                </a:solidFill>
                <a:latin typeface="Roboto Mono Medium" pitchFamily="34" charset="0"/>
                <a:ea typeface="Roboto Mono Medium" pitchFamily="34" charset="-122"/>
                <a:cs typeface="Roboto Mono Medium" pitchFamily="34" charset="-120"/>
              </a:rPr>
              <a:t>Hardware Validation</a:t>
            </a:r>
            <a:endParaRPr lang="en-US" sz="1803" dirty="0">
              <a:solidFill>
                <a:schemeClr val="accent6">
                  <a:lumMod val="75000"/>
                </a:schemeClr>
              </a:solidFill>
            </a:endParaRPr>
          </a:p>
        </p:txBody>
      </p:sp>
      <p:sp>
        <p:nvSpPr>
          <p:cNvPr id="31" name="Text 17">
            <a:extLst>
              <a:ext uri="{FF2B5EF4-FFF2-40B4-BE49-F238E27FC236}">
                <a16:creationId xmlns:a16="http://schemas.microsoft.com/office/drawing/2014/main" id="{785D0118-D25B-E04D-9255-7782CE5EF0E3}"/>
              </a:ext>
            </a:extLst>
          </p:cNvPr>
          <p:cNvSpPr/>
          <p:nvPr/>
        </p:nvSpPr>
        <p:spPr>
          <a:xfrm>
            <a:off x="9845454" y="8721486"/>
            <a:ext cx="3074415" cy="1121014"/>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339"/>
              </a:lnSpc>
              <a:buNone/>
            </a:pPr>
            <a:r>
              <a:rPr lang="en-US" sz="1462" kern="0" spc="-15" dirty="0">
                <a:solidFill>
                  <a:srgbClr val="E5E0DF"/>
                </a:solidFill>
                <a:latin typeface="Roboto" pitchFamily="34" charset="0"/>
                <a:ea typeface="Roboto" pitchFamily="34" charset="-122"/>
                <a:cs typeface="Roboto" pitchFamily="34" charset="-120"/>
              </a:rPr>
              <a:t>Compare AI-driven designs with real-world </a:t>
            </a:r>
          </a:p>
          <a:p>
            <a:pPr marL="0" indent="0" algn="l">
              <a:lnSpc>
                <a:spcPts val="2339"/>
              </a:lnSpc>
              <a:buNone/>
            </a:pPr>
            <a:r>
              <a:rPr lang="en-US" sz="1462" kern="0" spc="-15" dirty="0">
                <a:solidFill>
                  <a:srgbClr val="E5E0DF"/>
                </a:solidFill>
                <a:latin typeface="Roboto" pitchFamily="34" charset="0"/>
                <a:ea typeface="Roboto" pitchFamily="34" charset="-122"/>
                <a:cs typeface="Roboto" pitchFamily="34" charset="-120"/>
              </a:rPr>
              <a:t>silicon performance.</a:t>
            </a:r>
            <a:endParaRPr lang="en-US" sz="1462" dirty="0"/>
          </a:p>
        </p:txBody>
      </p:sp>
      <p:pic>
        <p:nvPicPr>
          <p:cNvPr id="33" name="Picture 32">
            <a:extLst>
              <a:ext uri="{FF2B5EF4-FFF2-40B4-BE49-F238E27FC236}">
                <a16:creationId xmlns:a16="http://schemas.microsoft.com/office/drawing/2014/main" id="{7741FE6B-FCD0-2350-9745-D2138FD1AE05}"/>
              </a:ext>
            </a:extLst>
          </p:cNvPr>
          <p:cNvPicPr>
            <a:picLocks noChangeAspect="1"/>
          </p:cNvPicPr>
          <p:nvPr/>
        </p:nvPicPr>
        <p:blipFill>
          <a:blip r:embed="rId6"/>
          <a:stretch>
            <a:fillRect/>
          </a:stretch>
        </p:blipFill>
        <p:spPr>
          <a:xfrm>
            <a:off x="11638466" y="9918443"/>
            <a:ext cx="2618872" cy="745981"/>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10314" y="-28487"/>
            <a:ext cx="5641257" cy="10613691"/>
          </a:xfrm>
          <a:prstGeom prst="rect">
            <a:avLst/>
          </a:prstGeom>
        </p:spPr>
      </p:pic>
      <p:sp>
        <p:nvSpPr>
          <p:cNvPr id="3" name="Text 0"/>
          <p:cNvSpPr/>
          <p:nvPr/>
        </p:nvSpPr>
        <p:spPr>
          <a:xfrm>
            <a:off x="601695" y="1279070"/>
            <a:ext cx="4973477" cy="621670"/>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4873"/>
              </a:lnSpc>
              <a:buNone/>
            </a:pPr>
            <a:r>
              <a:rPr lang="en-US" sz="3898" kern="0" spc="-118" dirty="0">
                <a:solidFill>
                  <a:schemeClr val="accent4">
                    <a:lumMod val="75000"/>
                  </a:schemeClr>
                </a:solidFill>
                <a:latin typeface="Roboto Mono Medium" pitchFamily="34" charset="0"/>
                <a:ea typeface="Roboto Mono Medium" pitchFamily="34" charset="-122"/>
                <a:cs typeface="Roboto Mono Medium" pitchFamily="34" charset="-120"/>
              </a:rPr>
              <a:t>Conclusion</a:t>
            </a:r>
            <a:endParaRPr lang="en-US" sz="3898" dirty="0">
              <a:solidFill>
                <a:schemeClr val="accent4">
                  <a:lumMod val="75000"/>
                </a:schemeClr>
              </a:solidFill>
            </a:endParaRPr>
          </a:p>
        </p:txBody>
      </p:sp>
      <p:sp>
        <p:nvSpPr>
          <p:cNvPr id="4" name="Text 1"/>
          <p:cNvSpPr/>
          <p:nvPr/>
        </p:nvSpPr>
        <p:spPr>
          <a:xfrm>
            <a:off x="638874" y="2237177"/>
            <a:ext cx="7498413" cy="2139658"/>
          </a:xfrm>
          <a:prstGeom prst="rect">
            <a:avLst/>
          </a:prstGeom>
          <a:noFill/>
        </p:spPr>
        <p:txBody>
          <a:bodyPr wrap="squar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nSpc>
                <a:spcPts val="2485"/>
              </a:lnSpc>
              <a:buNone/>
            </a:pPr>
            <a:r>
              <a:rPr lang="en-US" sz="2300" kern="0" spc="-16" dirty="0">
                <a:solidFill>
                  <a:srgbClr val="E5E0DF"/>
                </a:solidFill>
                <a:latin typeface="Times New Roman" panose="02020603050405020304" pitchFamily="18" charset="0"/>
                <a:ea typeface="Roboto" pitchFamily="34" charset="-122"/>
                <a:cs typeface="Times New Roman" panose="02020603050405020304" pitchFamily="18" charset="0"/>
              </a:rPr>
              <a:t>This project successfully demonstrates the effectiveness of AI-driven optimization in VLSI circuit design. By automating transistor sizing using Machine Learning, Genetic Algorithms, and Reinforcement Learning, significant improvements in Power, Performance, and Area (PPA) were achieved. The use of Pareto Optimization ensures optimal trade-offs, leading to more efficient CMOS circuits.</a:t>
            </a:r>
            <a:endParaRPr lang="en-US" sz="23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773549" y="4924131"/>
            <a:ext cx="994695" cy="1193565"/>
          </a:xfrm>
          <a:prstGeom prst="rect">
            <a:avLst/>
          </a:prstGeom>
        </p:spPr>
      </p:pic>
      <p:sp>
        <p:nvSpPr>
          <p:cNvPr id="6" name="Text 2"/>
          <p:cNvSpPr/>
          <p:nvPr/>
        </p:nvSpPr>
        <p:spPr>
          <a:xfrm>
            <a:off x="2066548" y="5123000"/>
            <a:ext cx="2486681"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36"/>
              </a:lnSpc>
              <a:buNone/>
            </a:pPr>
            <a:r>
              <a:rPr lang="en-US" sz="2000" kern="0" spc="-58" dirty="0">
                <a:solidFill>
                  <a:schemeClr val="accent6">
                    <a:lumMod val="75000"/>
                  </a:schemeClr>
                </a:solidFill>
                <a:latin typeface="Roboto Mono Medium" pitchFamily="34" charset="0"/>
                <a:ea typeface="Roboto Mono Medium" pitchFamily="34" charset="-122"/>
                <a:cs typeface="Roboto Mono Medium" pitchFamily="34" charset="-120"/>
              </a:rPr>
              <a:t>PPA Improvements</a:t>
            </a:r>
            <a:endParaRPr lang="en-US" sz="2000" dirty="0">
              <a:solidFill>
                <a:schemeClr val="accent6">
                  <a:lumMod val="75000"/>
                </a:schemeClr>
              </a:solidFill>
            </a:endParaRPr>
          </a:p>
        </p:txBody>
      </p:sp>
      <p:sp>
        <p:nvSpPr>
          <p:cNvPr id="7" name="Text 3"/>
          <p:cNvSpPr/>
          <p:nvPr/>
        </p:nvSpPr>
        <p:spPr>
          <a:xfrm>
            <a:off x="2066548" y="5552995"/>
            <a:ext cx="6070739" cy="31837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85"/>
              </a:lnSpc>
              <a:buNone/>
            </a:pPr>
            <a:r>
              <a:rPr lang="en-US" sz="2000" kern="0" spc="-16">
                <a:solidFill>
                  <a:srgbClr val="E5E0DF"/>
                </a:solidFill>
                <a:latin typeface="Roboto" pitchFamily="34" charset="0"/>
                <a:ea typeface="Roboto" pitchFamily="34" charset="-122"/>
                <a:cs typeface="Roboto" pitchFamily="34" charset="-120"/>
              </a:rPr>
              <a:t>Significant gains achieved.</a:t>
            </a:r>
            <a:endParaRPr lang="en-US" sz="2000"/>
          </a:p>
        </p:txBody>
      </p:sp>
      <p:pic>
        <p:nvPicPr>
          <p:cNvPr id="8" name="Image 2" descr="preencoded.png"/>
          <p:cNvPicPr>
            <a:picLocks noChangeAspect="1"/>
          </p:cNvPicPr>
          <p:nvPr/>
        </p:nvPicPr>
        <p:blipFill>
          <a:blip r:embed="rId5"/>
          <a:stretch>
            <a:fillRect/>
          </a:stretch>
        </p:blipFill>
        <p:spPr>
          <a:xfrm>
            <a:off x="773549" y="6117696"/>
            <a:ext cx="994695" cy="1193565"/>
          </a:xfrm>
          <a:prstGeom prst="rect">
            <a:avLst/>
          </a:prstGeom>
        </p:spPr>
      </p:pic>
      <p:sp>
        <p:nvSpPr>
          <p:cNvPr id="9" name="Text 4"/>
          <p:cNvSpPr/>
          <p:nvPr/>
        </p:nvSpPr>
        <p:spPr>
          <a:xfrm>
            <a:off x="2066548" y="6316565"/>
            <a:ext cx="2692047"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36"/>
              </a:lnSpc>
              <a:buNone/>
            </a:pPr>
            <a:r>
              <a:rPr lang="en-US" sz="2000" kern="0" spc="-58" dirty="0">
                <a:solidFill>
                  <a:schemeClr val="accent6">
                    <a:lumMod val="75000"/>
                  </a:schemeClr>
                </a:solidFill>
                <a:latin typeface="Roboto Mono Medium" pitchFamily="34" charset="0"/>
                <a:ea typeface="Roboto Mono Medium" pitchFamily="34" charset="-122"/>
                <a:cs typeface="Roboto Mono Medium" pitchFamily="34" charset="-120"/>
              </a:rPr>
              <a:t>Pareto Optimization</a:t>
            </a:r>
            <a:endParaRPr lang="en-US" sz="2000" dirty="0">
              <a:solidFill>
                <a:schemeClr val="accent6">
                  <a:lumMod val="75000"/>
                </a:schemeClr>
              </a:solidFill>
            </a:endParaRPr>
          </a:p>
        </p:txBody>
      </p:sp>
      <p:sp>
        <p:nvSpPr>
          <p:cNvPr id="10" name="Text 5"/>
          <p:cNvSpPr/>
          <p:nvPr/>
        </p:nvSpPr>
        <p:spPr>
          <a:xfrm>
            <a:off x="2066548" y="6746560"/>
            <a:ext cx="6070739" cy="31837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85"/>
              </a:lnSpc>
              <a:buNone/>
            </a:pPr>
            <a:r>
              <a:rPr lang="en-US" sz="2000" kern="0" spc="-16">
                <a:solidFill>
                  <a:srgbClr val="E5E0DF"/>
                </a:solidFill>
                <a:latin typeface="Roboto" pitchFamily="34" charset="0"/>
                <a:ea typeface="Roboto" pitchFamily="34" charset="-122"/>
                <a:cs typeface="Roboto" pitchFamily="34" charset="-120"/>
              </a:rPr>
              <a:t>Ensures optimal trade-offs.</a:t>
            </a:r>
            <a:endParaRPr lang="en-US" sz="2000"/>
          </a:p>
        </p:txBody>
      </p:sp>
      <p:pic>
        <p:nvPicPr>
          <p:cNvPr id="11" name="Image 3" descr="preencoded.png"/>
          <p:cNvPicPr>
            <a:picLocks noChangeAspect="1"/>
          </p:cNvPicPr>
          <p:nvPr/>
        </p:nvPicPr>
        <p:blipFill>
          <a:blip r:embed="rId6"/>
          <a:stretch>
            <a:fillRect/>
          </a:stretch>
        </p:blipFill>
        <p:spPr>
          <a:xfrm>
            <a:off x="773549" y="7311261"/>
            <a:ext cx="994695" cy="1193565"/>
          </a:xfrm>
          <a:prstGeom prst="rect">
            <a:avLst/>
          </a:prstGeom>
        </p:spPr>
      </p:pic>
      <p:sp>
        <p:nvSpPr>
          <p:cNvPr id="12" name="Text 6"/>
          <p:cNvSpPr/>
          <p:nvPr/>
        </p:nvSpPr>
        <p:spPr>
          <a:xfrm>
            <a:off x="2066548" y="7510129"/>
            <a:ext cx="2486681" cy="310719"/>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36"/>
              </a:lnSpc>
              <a:buNone/>
            </a:pPr>
            <a:r>
              <a:rPr lang="en-US" sz="2000" kern="0" spc="-58" dirty="0">
                <a:solidFill>
                  <a:schemeClr val="accent6">
                    <a:lumMod val="75000"/>
                  </a:schemeClr>
                </a:solidFill>
                <a:latin typeface="Roboto Mono Medium" pitchFamily="34" charset="0"/>
                <a:ea typeface="Roboto Mono Medium" pitchFamily="34" charset="-122"/>
                <a:cs typeface="Roboto Mono Medium" pitchFamily="34" charset="-120"/>
              </a:rPr>
              <a:t>Efficient CMOS</a:t>
            </a:r>
            <a:endParaRPr lang="en-US" sz="2000" dirty="0">
              <a:solidFill>
                <a:schemeClr val="accent6">
                  <a:lumMod val="75000"/>
                </a:schemeClr>
              </a:solidFill>
            </a:endParaRPr>
          </a:p>
        </p:txBody>
      </p:sp>
      <p:sp>
        <p:nvSpPr>
          <p:cNvPr id="13" name="Text 7"/>
          <p:cNvSpPr/>
          <p:nvPr/>
        </p:nvSpPr>
        <p:spPr>
          <a:xfrm>
            <a:off x="2066548" y="7940125"/>
            <a:ext cx="6070739" cy="318377"/>
          </a:xfrm>
          <a:prstGeom prst="rect">
            <a:avLst/>
          </a:prstGeom>
          <a:noFill/>
        </p:spPr>
        <p:txBody>
          <a:bodyPr wrap="none" lIns="0" tIns="0" rIns="0" bIns="0" rtlCol="0" anchor="t"/>
          <a:lstStyle>
            <a:defPPr>
              <a:defRPr lang="en-US"/>
            </a:defPPr>
            <a:lvl1pPr marL="0" algn="l" defTabSz="891084" rtl="0" eaLnBrk="1" latinLnBrk="0" hangingPunct="1">
              <a:defRPr sz="1754" kern="1200">
                <a:solidFill>
                  <a:schemeClr val="tx1"/>
                </a:solidFill>
                <a:latin typeface="+mn-lt"/>
                <a:ea typeface="+mn-ea"/>
                <a:cs typeface="+mn-cs"/>
              </a:defRPr>
            </a:lvl1pPr>
            <a:lvl2pPr marL="445542" algn="l" defTabSz="891084" rtl="0" eaLnBrk="1" latinLnBrk="0" hangingPunct="1">
              <a:defRPr sz="1754" kern="1200">
                <a:solidFill>
                  <a:schemeClr val="tx1"/>
                </a:solidFill>
                <a:latin typeface="+mn-lt"/>
                <a:ea typeface="+mn-ea"/>
                <a:cs typeface="+mn-cs"/>
              </a:defRPr>
            </a:lvl2pPr>
            <a:lvl3pPr marL="891084" algn="l" defTabSz="891084" rtl="0" eaLnBrk="1" latinLnBrk="0" hangingPunct="1">
              <a:defRPr sz="1754" kern="1200">
                <a:solidFill>
                  <a:schemeClr val="tx1"/>
                </a:solidFill>
                <a:latin typeface="+mn-lt"/>
                <a:ea typeface="+mn-ea"/>
                <a:cs typeface="+mn-cs"/>
              </a:defRPr>
            </a:lvl3pPr>
            <a:lvl4pPr marL="1336625" algn="l" defTabSz="891084" rtl="0" eaLnBrk="1" latinLnBrk="0" hangingPunct="1">
              <a:defRPr sz="1754" kern="1200">
                <a:solidFill>
                  <a:schemeClr val="tx1"/>
                </a:solidFill>
                <a:latin typeface="+mn-lt"/>
                <a:ea typeface="+mn-ea"/>
                <a:cs typeface="+mn-cs"/>
              </a:defRPr>
            </a:lvl4pPr>
            <a:lvl5pPr marL="1782167" algn="l" defTabSz="891084" rtl="0" eaLnBrk="1" latinLnBrk="0" hangingPunct="1">
              <a:defRPr sz="1754" kern="1200">
                <a:solidFill>
                  <a:schemeClr val="tx1"/>
                </a:solidFill>
                <a:latin typeface="+mn-lt"/>
                <a:ea typeface="+mn-ea"/>
                <a:cs typeface="+mn-cs"/>
              </a:defRPr>
            </a:lvl5pPr>
            <a:lvl6pPr marL="2227709" algn="l" defTabSz="891084" rtl="0" eaLnBrk="1" latinLnBrk="0" hangingPunct="1">
              <a:defRPr sz="1754" kern="1200">
                <a:solidFill>
                  <a:schemeClr val="tx1"/>
                </a:solidFill>
                <a:latin typeface="+mn-lt"/>
                <a:ea typeface="+mn-ea"/>
                <a:cs typeface="+mn-cs"/>
              </a:defRPr>
            </a:lvl6pPr>
            <a:lvl7pPr marL="2673251" algn="l" defTabSz="891084" rtl="0" eaLnBrk="1" latinLnBrk="0" hangingPunct="1">
              <a:defRPr sz="1754" kern="1200">
                <a:solidFill>
                  <a:schemeClr val="tx1"/>
                </a:solidFill>
                <a:latin typeface="+mn-lt"/>
                <a:ea typeface="+mn-ea"/>
                <a:cs typeface="+mn-cs"/>
              </a:defRPr>
            </a:lvl7pPr>
            <a:lvl8pPr marL="3118793" algn="l" defTabSz="891084" rtl="0" eaLnBrk="1" latinLnBrk="0" hangingPunct="1">
              <a:defRPr sz="1754" kern="1200">
                <a:solidFill>
                  <a:schemeClr val="tx1"/>
                </a:solidFill>
                <a:latin typeface="+mn-lt"/>
                <a:ea typeface="+mn-ea"/>
                <a:cs typeface="+mn-cs"/>
              </a:defRPr>
            </a:lvl8pPr>
            <a:lvl9pPr marL="3564334" algn="l" defTabSz="891084" rtl="0" eaLnBrk="1" latinLnBrk="0" hangingPunct="1">
              <a:defRPr sz="1754" kern="1200">
                <a:solidFill>
                  <a:schemeClr val="tx1"/>
                </a:solidFill>
                <a:latin typeface="+mn-lt"/>
                <a:ea typeface="+mn-ea"/>
                <a:cs typeface="+mn-cs"/>
              </a:defRPr>
            </a:lvl9pPr>
          </a:lstStyle>
          <a:p>
            <a:pPr marL="0" indent="0" algn="l">
              <a:lnSpc>
                <a:spcPts val="2485"/>
              </a:lnSpc>
              <a:buNone/>
            </a:pPr>
            <a:r>
              <a:rPr lang="en-US" sz="2000" kern="0" spc="-16" dirty="0">
                <a:solidFill>
                  <a:srgbClr val="E5E0DF"/>
                </a:solidFill>
                <a:latin typeface="Roboto" pitchFamily="34" charset="0"/>
                <a:ea typeface="Roboto" pitchFamily="34" charset="-122"/>
                <a:cs typeface="Roboto" pitchFamily="34" charset="-120"/>
              </a:rPr>
              <a:t>Leads to more efficient circuits.</a:t>
            </a:r>
            <a:endParaRPr lang="en-US" sz="2000"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2EE9B1-C18A-C4A3-8A4C-C2DE72FC50A4}"/>
              </a:ext>
            </a:extLst>
          </p:cNvPr>
          <p:cNvSpPr txBox="1"/>
          <p:nvPr/>
        </p:nvSpPr>
        <p:spPr>
          <a:xfrm>
            <a:off x="651669" y="580480"/>
            <a:ext cx="7127506" cy="769441"/>
          </a:xfrm>
          <a:prstGeom prst="rect">
            <a:avLst/>
          </a:prstGeom>
          <a:noFill/>
        </p:spPr>
        <p:txBody>
          <a:bodyPr wrap="square">
            <a:spAutoFit/>
          </a:bodyPr>
          <a:lstStyle/>
          <a:p>
            <a:r>
              <a:rPr lang="en-US" sz="4400" kern="0" spc="-118" dirty="0">
                <a:solidFill>
                  <a:schemeClr val="accent4">
                    <a:lumMod val="75000"/>
                  </a:schemeClr>
                </a:solidFill>
                <a:latin typeface="Roboto Mono Medium" pitchFamily="34" charset="0"/>
                <a:ea typeface="Roboto Mono Medium" pitchFamily="34" charset="-122"/>
              </a:rPr>
              <a:t> REFERENCE</a:t>
            </a:r>
            <a:endParaRPr lang="en-US" sz="4400" dirty="0">
              <a:solidFill>
                <a:schemeClr val="accent4">
                  <a:lumMod val="75000"/>
                </a:schemeClr>
              </a:solidFill>
            </a:endParaRPr>
          </a:p>
        </p:txBody>
      </p:sp>
      <p:sp>
        <p:nvSpPr>
          <p:cNvPr id="7" name="TextBox 6">
            <a:extLst>
              <a:ext uri="{FF2B5EF4-FFF2-40B4-BE49-F238E27FC236}">
                <a16:creationId xmlns:a16="http://schemas.microsoft.com/office/drawing/2014/main" id="{912FE6B7-BAED-A773-92F7-34DBEDC64BAF}"/>
              </a:ext>
            </a:extLst>
          </p:cNvPr>
          <p:cNvSpPr txBox="1"/>
          <p:nvPr/>
        </p:nvSpPr>
        <p:spPr>
          <a:xfrm>
            <a:off x="876618" y="4439955"/>
            <a:ext cx="13068300" cy="6771084"/>
          </a:xfrm>
          <a:prstGeom prst="rect">
            <a:avLst/>
          </a:prstGeom>
          <a:noFill/>
        </p:spPr>
        <p:txBody>
          <a:bodyPr wrap="square">
            <a:spAutoFit/>
          </a:bodyPr>
          <a:lstStyle/>
          <a:p>
            <a:endParaRPr lang="en-US" kern="0" spc="-16" dirty="0">
              <a:solidFill>
                <a:srgbClr val="E5E0DF"/>
              </a:solidFill>
              <a:latin typeface="Roboto" pitchFamily="34" charset="0"/>
              <a:ea typeface="Roboto" pitchFamily="34" charset="-122"/>
              <a:cs typeface="Roboto" pitchFamily="34" charset="-120"/>
            </a:endParaRPr>
          </a:p>
          <a:p>
            <a:r>
              <a:rPr lang="en-US" sz="2800" b="1" kern="0" spc="-16" dirty="0">
                <a:solidFill>
                  <a:schemeClr val="accent4">
                    <a:lumMod val="75000"/>
                  </a:schemeClr>
                </a:solidFill>
                <a:latin typeface="Roboto" pitchFamily="34" charset="0"/>
                <a:ea typeface="Roboto" pitchFamily="34" charset="-122"/>
                <a:cs typeface="Roboto" pitchFamily="34" charset="-120"/>
              </a:rPr>
              <a:t>What We Have Used:</a:t>
            </a:r>
          </a:p>
          <a:p>
            <a:endParaRPr lang="en-US" sz="2000" kern="0" spc="-16" dirty="0">
              <a:solidFill>
                <a:srgbClr val="E5E0DF"/>
              </a:solidFill>
              <a:latin typeface="Roboto" pitchFamily="34" charset="0"/>
              <a:ea typeface="Roboto" pitchFamily="34" charset="-122"/>
              <a:cs typeface="Roboto" pitchFamily="34" charset="-120"/>
            </a:endParaRPr>
          </a:p>
          <a:p>
            <a:r>
              <a:rPr lang="en-US" sz="2400" kern="0" spc="-16" dirty="0">
                <a:solidFill>
                  <a:schemeClr val="accent6">
                    <a:lumMod val="75000"/>
                  </a:schemeClr>
                </a:solidFill>
                <a:latin typeface="Constantia" panose="02030602050306030303" pitchFamily="18" charset="0"/>
                <a:ea typeface="Roboto" pitchFamily="34" charset="-122"/>
                <a:cs typeface="Roboto" pitchFamily="34" charset="-120"/>
              </a:rPr>
              <a:t>Machine Learning (ML) in VLSI Design: </a:t>
            </a:r>
          </a:p>
          <a:p>
            <a:r>
              <a:rPr lang="en-US" sz="2400" kern="0" spc="-16" dirty="0">
                <a:solidFill>
                  <a:srgbClr val="E5E0DF"/>
                </a:solidFill>
                <a:latin typeface="Constantia" panose="02030602050306030303" pitchFamily="18" charset="0"/>
                <a:ea typeface="Roboto" pitchFamily="34" charset="-122"/>
                <a:cs typeface="Roboto" pitchFamily="34" charset="-120"/>
              </a:rPr>
              <a:t>Techniques like Neural Networks (NN), Random Forest (RF), and Support Vector Machines (SVM) for PPA optimization. Predicting transistor behavior, placement congestion, and timing bottlenecks.</a:t>
            </a:r>
          </a:p>
          <a:p>
            <a:endParaRPr lang="en-US" sz="2400" kern="0" spc="-16" dirty="0">
              <a:solidFill>
                <a:srgbClr val="E5E0DF"/>
              </a:solidFill>
              <a:latin typeface="Constantia" panose="02030602050306030303" pitchFamily="18" charset="0"/>
              <a:ea typeface="Roboto" pitchFamily="34" charset="-122"/>
              <a:cs typeface="Roboto" pitchFamily="34" charset="-120"/>
            </a:endParaRPr>
          </a:p>
          <a:p>
            <a:r>
              <a:rPr lang="en-US" sz="2400" kern="0" spc="-16" dirty="0" err="1">
                <a:solidFill>
                  <a:schemeClr val="accent6">
                    <a:lumMod val="75000"/>
                  </a:schemeClr>
                </a:solidFill>
                <a:latin typeface="Constantia" panose="02030602050306030303" pitchFamily="18" charset="0"/>
                <a:ea typeface="Roboto" pitchFamily="34" charset="-122"/>
                <a:cs typeface="Roboto" pitchFamily="34" charset="-120"/>
              </a:rPr>
              <a:t>LTspice</a:t>
            </a:r>
            <a:r>
              <a:rPr lang="en-US" sz="2400" kern="0" spc="-16" dirty="0">
                <a:solidFill>
                  <a:schemeClr val="accent6">
                    <a:lumMod val="75000"/>
                  </a:schemeClr>
                </a:solidFill>
                <a:latin typeface="Constantia" panose="02030602050306030303" pitchFamily="18" charset="0"/>
                <a:ea typeface="Roboto" pitchFamily="34" charset="-122"/>
                <a:cs typeface="Roboto" pitchFamily="34" charset="-120"/>
              </a:rPr>
              <a:t> for Circuit Stimulation :</a:t>
            </a:r>
          </a:p>
          <a:p>
            <a:endParaRPr lang="en-US" sz="2400" kern="0" spc="-16" dirty="0">
              <a:solidFill>
                <a:srgbClr val="E5E0DF"/>
              </a:solidFill>
              <a:latin typeface="Constantia" panose="02030602050306030303" pitchFamily="18" charset="0"/>
              <a:ea typeface="Roboto" pitchFamily="34" charset="-122"/>
              <a:cs typeface="Roboto" pitchFamily="34" charset="-120"/>
            </a:endParaRPr>
          </a:p>
          <a:p>
            <a:endParaRPr lang="en-US" sz="2400" kern="0" spc="-16" dirty="0">
              <a:solidFill>
                <a:srgbClr val="E5E0DF"/>
              </a:solidFill>
              <a:latin typeface="Constantia" panose="02030602050306030303" pitchFamily="18" charset="0"/>
              <a:ea typeface="Roboto" pitchFamily="34" charset="-122"/>
              <a:cs typeface="Roboto" pitchFamily="34" charset="-120"/>
            </a:endParaRPr>
          </a:p>
          <a:p>
            <a:endParaRPr lang="en-US" sz="2400" kern="0" spc="-16" dirty="0">
              <a:solidFill>
                <a:srgbClr val="E5E0DF"/>
              </a:solidFill>
              <a:latin typeface="Constantia" panose="02030602050306030303" pitchFamily="18" charset="0"/>
              <a:ea typeface="Roboto" pitchFamily="34" charset="-122"/>
              <a:cs typeface="Roboto" pitchFamily="34" charset="-120"/>
            </a:endParaRPr>
          </a:p>
          <a:p>
            <a:endParaRPr lang="en-US" sz="2400" kern="0" spc="-16" dirty="0">
              <a:solidFill>
                <a:srgbClr val="E5E0DF"/>
              </a:solidFill>
              <a:latin typeface="Constantia" panose="02030602050306030303" pitchFamily="18" charset="0"/>
              <a:ea typeface="Roboto" pitchFamily="34" charset="-122"/>
              <a:cs typeface="Roboto" pitchFamily="34" charset="-120"/>
            </a:endParaRPr>
          </a:p>
          <a:p>
            <a:r>
              <a:rPr lang="en-US" sz="2400" kern="0" spc="-16" dirty="0">
                <a:solidFill>
                  <a:schemeClr val="accent6">
                    <a:lumMod val="75000"/>
                  </a:schemeClr>
                </a:solidFill>
                <a:latin typeface="Constantia" panose="02030602050306030303" pitchFamily="18" charset="0"/>
                <a:ea typeface="Roboto" pitchFamily="34" charset="-122"/>
                <a:cs typeface="Roboto" pitchFamily="34" charset="-120"/>
              </a:rPr>
              <a:t>Pareto Optimization for Multi-Objective Trade-offs:</a:t>
            </a:r>
          </a:p>
          <a:p>
            <a:r>
              <a:rPr lang="en-US" sz="2400" kern="0" spc="-16" dirty="0">
                <a:solidFill>
                  <a:srgbClr val="E5E0DF"/>
                </a:solidFill>
                <a:latin typeface="Constantia" panose="02030602050306030303" pitchFamily="18" charset="0"/>
                <a:ea typeface="Roboto" pitchFamily="34" charset="-122"/>
                <a:cs typeface="Roboto" pitchFamily="34" charset="-120"/>
              </a:rPr>
              <a:t>Used to balance power consumption, delay, and area utilization. </a:t>
            </a:r>
            <a:r>
              <a:rPr lang="en-US" sz="2400" kern="0" spc="-16" dirty="0" err="1">
                <a:solidFill>
                  <a:srgbClr val="E5E0DF"/>
                </a:solidFill>
                <a:latin typeface="Constantia" panose="02030602050306030303" pitchFamily="18" charset="0"/>
                <a:ea typeface="Roboto" pitchFamily="34" charset="-122"/>
                <a:cs typeface="Roboto" pitchFamily="34" charset="-120"/>
              </a:rPr>
              <a:t>LTspice</a:t>
            </a:r>
            <a:r>
              <a:rPr lang="en-US" sz="2400" kern="0" spc="-16" dirty="0">
                <a:solidFill>
                  <a:srgbClr val="E5E0DF"/>
                </a:solidFill>
                <a:latin typeface="Constantia" panose="02030602050306030303" pitchFamily="18" charset="0"/>
                <a:ea typeface="Roboto" pitchFamily="34" charset="-122"/>
                <a:cs typeface="Roboto" pitchFamily="34" charset="-120"/>
              </a:rPr>
              <a:t> Circuit Simulations:</a:t>
            </a:r>
          </a:p>
          <a:p>
            <a:r>
              <a:rPr lang="en-US" sz="2400" kern="0" spc="-16" dirty="0">
                <a:solidFill>
                  <a:srgbClr val="E5E0DF"/>
                </a:solidFill>
                <a:latin typeface="Constantia" panose="02030602050306030303" pitchFamily="18" charset="0"/>
                <a:ea typeface="Roboto" pitchFamily="34" charset="-122"/>
                <a:cs typeface="Roboto" pitchFamily="34" charset="-120"/>
              </a:rPr>
              <a:t>Extracting real-time power, delay, and area values for AI training.</a:t>
            </a:r>
          </a:p>
          <a:p>
            <a:endParaRPr lang="en-US" sz="2000" kern="0" spc="-16" dirty="0">
              <a:solidFill>
                <a:srgbClr val="E5E0DF"/>
              </a:solidFill>
              <a:latin typeface="Roboto" pitchFamily="34" charset="0"/>
              <a:ea typeface="Roboto" pitchFamily="34" charset="-122"/>
              <a:cs typeface="Roboto" pitchFamily="34" charset="-120"/>
            </a:endParaRPr>
          </a:p>
          <a:p>
            <a:endParaRPr lang="en-US" sz="1800" kern="0" spc="-16" dirty="0">
              <a:solidFill>
                <a:srgbClr val="E5E0DF"/>
              </a:solidFill>
              <a:latin typeface="Roboto" pitchFamily="34" charset="0"/>
              <a:ea typeface="Roboto" pitchFamily="34" charset="-122"/>
              <a:cs typeface="Roboto" pitchFamily="34" charset="-120"/>
            </a:endParaRPr>
          </a:p>
          <a:p>
            <a:endParaRPr lang="en-US" dirty="0"/>
          </a:p>
        </p:txBody>
      </p:sp>
      <p:sp>
        <p:nvSpPr>
          <p:cNvPr id="3" name="TextBox 2">
            <a:extLst>
              <a:ext uri="{FF2B5EF4-FFF2-40B4-BE49-F238E27FC236}">
                <a16:creationId xmlns:a16="http://schemas.microsoft.com/office/drawing/2014/main" id="{AABDF9AF-67EC-CC16-DA90-2EFCCC569811}"/>
              </a:ext>
            </a:extLst>
          </p:cNvPr>
          <p:cNvSpPr txBox="1"/>
          <p:nvPr/>
        </p:nvSpPr>
        <p:spPr>
          <a:xfrm>
            <a:off x="900360" y="1252071"/>
            <a:ext cx="13223506" cy="3416320"/>
          </a:xfrm>
          <a:prstGeom prst="rect">
            <a:avLst/>
          </a:prstGeom>
          <a:noFill/>
        </p:spPr>
        <p:txBody>
          <a:bodyPr wrap="square">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[1] M. </a:t>
            </a:r>
            <a:r>
              <a:rPr lang="en-US" sz="2400" dirty="0" err="1">
                <a:solidFill>
                  <a:schemeClr val="bg1">
                    <a:lumMod val="95000"/>
                  </a:schemeClr>
                </a:solidFill>
                <a:latin typeface="Times New Roman" panose="02020603050405020304" pitchFamily="18" charset="0"/>
                <a:cs typeface="Times New Roman" panose="02020603050405020304" pitchFamily="18" charset="0"/>
              </a:rPr>
              <a:t>Maghroori</a:t>
            </a:r>
            <a:r>
              <a:rPr lang="en-US" sz="2400" dirty="0">
                <a:solidFill>
                  <a:schemeClr val="bg1">
                    <a:lumMod val="95000"/>
                  </a:schemeClr>
                </a:solidFill>
                <a:latin typeface="Times New Roman" panose="02020603050405020304" pitchFamily="18" charset="0"/>
                <a:cs typeface="Times New Roman" panose="02020603050405020304" pitchFamily="18" charset="0"/>
              </a:rPr>
              <a:t> and M. </a:t>
            </a:r>
            <a:r>
              <a:rPr lang="en-US" sz="2400" dirty="0" err="1">
                <a:solidFill>
                  <a:schemeClr val="bg1">
                    <a:lumMod val="95000"/>
                  </a:schemeClr>
                </a:solidFill>
                <a:latin typeface="Times New Roman" panose="02020603050405020304" pitchFamily="18" charset="0"/>
                <a:cs typeface="Times New Roman" panose="02020603050405020304" pitchFamily="18" charset="0"/>
              </a:rPr>
              <a:t>Dolatshahi</a:t>
            </a:r>
            <a:r>
              <a:rPr lang="en-US" sz="2400" dirty="0">
                <a:solidFill>
                  <a:schemeClr val="bg1">
                    <a:lumMod val="95000"/>
                  </a:schemeClr>
                </a:solidFill>
                <a:latin typeface="Times New Roman" panose="02020603050405020304" pitchFamily="18" charset="0"/>
                <a:cs typeface="Times New Roman" panose="02020603050405020304" pitchFamily="18" charset="0"/>
              </a:rPr>
              <a:t>, “Design of low power CMOS VLSI circuits using multi-objective optimization in genetic algorithms,” World Journal of Advanced Research and Reviews, vol. 12, no. 1, pp. 215–224, 2021. </a:t>
            </a:r>
          </a:p>
          <a:p>
            <a:r>
              <a:rPr lang="en-US" sz="2400" dirty="0">
                <a:solidFill>
                  <a:schemeClr val="bg1">
                    <a:lumMod val="95000"/>
                  </a:schemeClr>
                </a:solidFill>
                <a:latin typeface="Times New Roman" panose="02020603050405020304" pitchFamily="18" charset="0"/>
                <a:cs typeface="Times New Roman" panose="02020603050405020304" pitchFamily="18" charset="0"/>
              </a:rPr>
              <a:t>[Online]. Available: </a:t>
            </a:r>
            <a:r>
              <a:rPr lang="en-US" sz="2400" dirty="0">
                <a:solidFill>
                  <a:schemeClr val="bg1">
                    <a:lumMod val="95000"/>
                  </a:schemeClr>
                </a:solidFill>
                <a:latin typeface="Times New Roman" panose="02020603050405020304" pitchFamily="18" charset="0"/>
                <a:cs typeface="Times New Roman" panose="02020603050405020304" pitchFamily="18" charset="0"/>
                <a:hlinkClick r:id="rId2"/>
              </a:rPr>
              <a:t>https://doi.org/10.30574/wjarr.2021.12.1.0427</a:t>
            </a:r>
            <a:endParaRPr lang="en-US" sz="2400" dirty="0">
              <a:solidFill>
                <a:schemeClr val="bg1">
                  <a:lumMod val="95000"/>
                </a:schemeClr>
              </a:solidFill>
              <a:latin typeface="Times New Roman" panose="02020603050405020304" pitchFamily="18" charset="0"/>
              <a:cs typeface="Times New Roman" panose="02020603050405020304" pitchFamily="18" charset="0"/>
            </a:endParaRPr>
          </a:p>
          <a:p>
            <a:r>
              <a:rPr lang="en-US" sz="2400" dirty="0">
                <a:solidFill>
                  <a:schemeClr val="bg1">
                    <a:lumMod val="95000"/>
                  </a:schemeClr>
                </a:solidFill>
                <a:latin typeface="Times New Roman" panose="02020603050405020304" pitchFamily="18" charset="0"/>
                <a:cs typeface="Times New Roman" panose="02020603050405020304" pitchFamily="18" charset="0"/>
              </a:rPr>
              <a:t>[2] S. L. Murali, ``Artificial Intelligence in VLSI Physical Design of Circuits to Optimize Power, Performance and Area (PPA),'' \</a:t>
            </a:r>
            <a:r>
              <a:rPr lang="en-US" sz="2400" dirty="0" err="1">
                <a:solidFill>
                  <a:schemeClr val="bg1">
                    <a:lumMod val="95000"/>
                  </a:schemeClr>
                </a:solidFill>
                <a:latin typeface="Times New Roman" panose="02020603050405020304" pitchFamily="18" charset="0"/>
                <a:cs typeface="Times New Roman" panose="02020603050405020304" pitchFamily="18" charset="0"/>
              </a:rPr>
              <a:t>textit</a:t>
            </a:r>
            <a:r>
              <a:rPr lang="en-US" sz="2400" dirty="0">
                <a:solidFill>
                  <a:schemeClr val="bg1">
                    <a:lumMod val="95000"/>
                  </a:schemeClr>
                </a:solidFill>
                <a:latin typeface="Times New Roman" panose="02020603050405020304" pitchFamily="18" charset="0"/>
                <a:cs typeface="Times New Roman" panose="02020603050405020304" pitchFamily="18" charset="0"/>
              </a:rPr>
              <a:t>{International Research Journal of Engineering and Technology (IRJET)}, vol. 11, no. 10, pp. 266--271, Oct. 2024. [Online]. </a:t>
            </a:r>
          </a:p>
          <a:p>
            <a:r>
              <a:rPr lang="en-US" sz="2400" dirty="0">
                <a:solidFill>
                  <a:schemeClr val="bg1">
                    <a:lumMod val="95000"/>
                  </a:schemeClr>
                </a:solidFill>
                <a:latin typeface="Times New Roman" panose="02020603050405020304" pitchFamily="18" charset="0"/>
                <a:cs typeface="Times New Roman" panose="02020603050405020304" pitchFamily="18" charset="0"/>
              </a:rPr>
              <a:t>Available: </a:t>
            </a:r>
            <a:r>
              <a:rPr lang="en-US" sz="2400" dirty="0">
                <a:solidFill>
                  <a:schemeClr val="bg1">
                    <a:lumMod val="95000"/>
                  </a:schemeClr>
                </a:solidFill>
                <a:latin typeface="Times New Roman" panose="02020603050405020304" pitchFamily="18" charset="0"/>
                <a:cs typeface="Times New Roman" panose="02020603050405020304" pitchFamily="18" charset="0"/>
                <a:hlinkClick r:id="rId3"/>
              </a:rPr>
              <a:t>https://www.researchgate.net/publication/384928547</a:t>
            </a:r>
            <a:endParaRPr lang="en-US" sz="2400" dirty="0">
              <a:solidFill>
                <a:schemeClr val="bg1">
                  <a:lumMod val="95000"/>
                </a:schemeClr>
              </a:solidFill>
              <a:latin typeface="Times New Roman" panose="02020603050405020304" pitchFamily="18" charset="0"/>
              <a:cs typeface="Times New Roman" panose="02020603050405020304" pitchFamily="18" charset="0"/>
            </a:endParaRPr>
          </a:p>
          <a:p>
            <a:endParaRPr lang="en-US" sz="24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091AB56-A24E-8EF2-D6E7-B8AF08E90DB6}"/>
              </a:ext>
            </a:extLst>
          </p:cNvPr>
          <p:cNvPicPr>
            <a:picLocks noChangeAspect="1"/>
          </p:cNvPicPr>
          <p:nvPr/>
        </p:nvPicPr>
        <p:blipFill>
          <a:blip r:embed="rId4"/>
          <a:stretch>
            <a:fillRect/>
          </a:stretch>
        </p:blipFill>
        <p:spPr>
          <a:xfrm>
            <a:off x="11598838" y="9936131"/>
            <a:ext cx="2658500" cy="757269"/>
          </a:xfrm>
          <a:prstGeom prst="rect">
            <a:avLst/>
          </a:prstGeom>
        </p:spPr>
      </p:pic>
      <p:sp>
        <p:nvSpPr>
          <p:cNvPr id="10" name="Rectangle 4">
            <a:extLst>
              <a:ext uri="{FF2B5EF4-FFF2-40B4-BE49-F238E27FC236}">
                <a16:creationId xmlns:a16="http://schemas.microsoft.com/office/drawing/2014/main" id="{412C7D9F-0E51-E302-5EF9-2F98748F9531}"/>
              </a:ext>
            </a:extLst>
          </p:cNvPr>
          <p:cNvSpPr>
            <a:spLocks noChangeArrowheads="1"/>
          </p:cNvSpPr>
          <p:nvPr/>
        </p:nvSpPr>
        <p:spPr bwMode="auto">
          <a:xfrm>
            <a:off x="916386" y="7717107"/>
            <a:ext cx="130683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rPr>
              <a:t>We used </a:t>
            </a:r>
            <a:r>
              <a:rPr kumimoji="0" lang="en-US" altLang="en-US" sz="2400" b="1" i="0" u="none" strike="noStrike" cap="none" normalizeH="0" baseline="0" dirty="0" err="1">
                <a:ln>
                  <a:noFill/>
                </a:ln>
                <a:solidFill>
                  <a:schemeClr val="bg1">
                    <a:lumMod val="85000"/>
                  </a:schemeClr>
                </a:solidFill>
                <a:effectLst/>
                <a:latin typeface="Times New Roman" panose="02020603050405020304" pitchFamily="18" charset="0"/>
                <a:cs typeface="Times New Roman" panose="02020603050405020304" pitchFamily="18" charset="0"/>
              </a:rPr>
              <a:t>LTspice</a:t>
            </a:r>
            <a:r>
              <a:rPr kumimoji="0" lang="en-US" altLang="en-US" sz="24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rPr>
              <a:t> to simulate CMOS circuits (Inverter, NAND, NOR) and extract key performance metrics like </a:t>
            </a:r>
            <a:r>
              <a:rPr kumimoji="0" lang="en-US" altLang="en-US" sz="24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rPr>
              <a:t>power</a:t>
            </a:r>
            <a:r>
              <a:rPr kumimoji="0" lang="en-US" altLang="en-US" sz="24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rPr>
              <a:t>delay</a:t>
            </a:r>
            <a:r>
              <a:rPr kumimoji="0" lang="en-US" altLang="en-US" sz="24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rPr>
              <a:t>, and </a:t>
            </a:r>
            <a:r>
              <a:rPr kumimoji="0" lang="en-US" altLang="en-US" sz="24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rPr>
              <a:t>area</a:t>
            </a:r>
            <a:r>
              <a:rPr kumimoji="0" lang="en-US" altLang="en-US" sz="24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rPr>
              <a:t>. These simulation results were then used to generate datasets for training AI models.</a:t>
            </a:r>
          </a:p>
        </p:txBody>
      </p:sp>
    </p:spTree>
    <p:extLst>
      <p:ext uri="{BB962C8B-B14F-4D97-AF65-F5344CB8AC3E}">
        <p14:creationId xmlns:p14="http://schemas.microsoft.com/office/powerpoint/2010/main" val="28629207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6F9E13-CCF1-9307-77DE-F5B09C4AE9CE}"/>
              </a:ext>
            </a:extLst>
          </p:cNvPr>
          <p:cNvSpPr txBox="1"/>
          <p:nvPr/>
        </p:nvSpPr>
        <p:spPr>
          <a:xfrm>
            <a:off x="431041" y="819161"/>
            <a:ext cx="12344400" cy="1138773"/>
          </a:xfrm>
          <a:prstGeom prst="rect">
            <a:avLst/>
          </a:prstGeom>
          <a:noFill/>
        </p:spPr>
        <p:txBody>
          <a:bodyPr wrap="square">
            <a:spAutoFit/>
          </a:bodyPr>
          <a:lstStyle/>
          <a:p>
            <a:r>
              <a:rPr lang="en-US" sz="3600" kern="0" spc="-16" dirty="0">
                <a:solidFill>
                  <a:schemeClr val="accent4">
                    <a:lumMod val="75000"/>
                  </a:schemeClr>
                </a:solidFill>
                <a:latin typeface="Constantia" panose="02030602050306030303" pitchFamily="18" charset="0"/>
                <a:ea typeface="Roboto" pitchFamily="34" charset="-122"/>
                <a:cs typeface="Roboto" pitchFamily="34" charset="-120"/>
              </a:rPr>
              <a:t> </a:t>
            </a:r>
            <a:r>
              <a:rPr lang="en-US" sz="3600" b="1" kern="0" spc="-16" dirty="0">
                <a:solidFill>
                  <a:schemeClr val="accent4">
                    <a:lumMod val="75000"/>
                  </a:schemeClr>
                </a:solidFill>
                <a:latin typeface="Constantia" panose="02030602050306030303" pitchFamily="18" charset="0"/>
                <a:ea typeface="Roboto" pitchFamily="34" charset="-122"/>
                <a:cs typeface="Roboto" pitchFamily="34" charset="-120"/>
              </a:rPr>
              <a:t>What We Have Learned**:</a:t>
            </a:r>
          </a:p>
          <a:p>
            <a:endParaRPr lang="en-US" sz="3200" kern="0" spc="-16" dirty="0">
              <a:solidFill>
                <a:srgbClr val="E5E0DF"/>
              </a:solidFill>
              <a:latin typeface="Constantia" panose="02030602050306030303" pitchFamily="18" charset="0"/>
              <a:ea typeface="Roboto" pitchFamily="34" charset="-122"/>
              <a:cs typeface="Roboto" pitchFamily="34" charset="-120"/>
            </a:endParaRPr>
          </a:p>
        </p:txBody>
      </p:sp>
      <p:pic>
        <p:nvPicPr>
          <p:cNvPr id="4" name="Picture 3">
            <a:extLst>
              <a:ext uri="{FF2B5EF4-FFF2-40B4-BE49-F238E27FC236}">
                <a16:creationId xmlns:a16="http://schemas.microsoft.com/office/drawing/2014/main" id="{336D1F4E-5812-A76D-268E-EFF54456AB02}"/>
              </a:ext>
            </a:extLst>
          </p:cNvPr>
          <p:cNvPicPr>
            <a:picLocks noChangeAspect="1"/>
          </p:cNvPicPr>
          <p:nvPr/>
        </p:nvPicPr>
        <p:blipFill>
          <a:blip r:embed="rId2"/>
          <a:stretch>
            <a:fillRect/>
          </a:stretch>
        </p:blipFill>
        <p:spPr>
          <a:xfrm>
            <a:off x="11312436" y="9859931"/>
            <a:ext cx="2926011" cy="833469"/>
          </a:xfrm>
          <a:prstGeom prst="rect">
            <a:avLst/>
          </a:prstGeom>
        </p:spPr>
      </p:pic>
      <p:sp>
        <p:nvSpPr>
          <p:cNvPr id="7" name="Rectangle 3">
            <a:extLst>
              <a:ext uri="{FF2B5EF4-FFF2-40B4-BE49-F238E27FC236}">
                <a16:creationId xmlns:a16="http://schemas.microsoft.com/office/drawing/2014/main" id="{EA042444-89FA-A6A7-4A60-A9E79EA60354}"/>
              </a:ext>
            </a:extLst>
          </p:cNvPr>
          <p:cNvSpPr>
            <a:spLocks noChangeArrowheads="1"/>
          </p:cNvSpPr>
          <p:nvPr/>
        </p:nvSpPr>
        <p:spPr bwMode="auto">
          <a:xfrm>
            <a:off x="499269" y="1588807"/>
            <a:ext cx="13182600" cy="7909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bg1">
                  <a:lumMod val="8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lumMod val="85000"/>
                  </a:schemeClr>
                </a:solidFill>
                <a:effectLst/>
                <a:latin typeface="Constantia" panose="02030602050306030303" pitchFamily="18" charset="0"/>
              </a:rPr>
              <a:t>AI significantly accelerates</a:t>
            </a:r>
            <a:r>
              <a:rPr kumimoji="0" lang="en-US" altLang="en-US" sz="2400" b="0" i="0" u="none" strike="noStrike" cap="none" normalizeH="0" baseline="0" dirty="0">
                <a:ln>
                  <a:noFill/>
                </a:ln>
                <a:solidFill>
                  <a:schemeClr val="bg1">
                    <a:lumMod val="85000"/>
                  </a:schemeClr>
                </a:solidFill>
                <a:effectLst/>
                <a:latin typeface="Constantia" panose="02030602050306030303" pitchFamily="18" charset="0"/>
              </a:rPr>
              <a:t> VLSI circuit design by eliminating the need for repetitive manual simulations and transistor sizing.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lumMod val="85000"/>
                </a:schemeClr>
              </a:solidFill>
              <a:effectLst/>
              <a:latin typeface="Constantia" panose="0203060205030603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85000"/>
                  </a:schemeClr>
                </a:solidFill>
                <a:effectLst/>
                <a:latin typeface="Constantia" panose="02030602050306030303" pitchFamily="18" charset="0"/>
              </a:rPr>
              <a:t>Machine Learning models</a:t>
            </a:r>
            <a:r>
              <a:rPr kumimoji="0" lang="en-US" altLang="en-US" sz="2400" b="0" i="0" u="none" strike="noStrike" cap="none" normalizeH="0" baseline="0" dirty="0">
                <a:ln>
                  <a:noFill/>
                </a:ln>
                <a:solidFill>
                  <a:schemeClr val="bg1">
                    <a:lumMod val="85000"/>
                  </a:schemeClr>
                </a:solidFill>
                <a:effectLst/>
                <a:latin typeface="Constantia" panose="02030602050306030303" pitchFamily="18" charset="0"/>
              </a:rPr>
              <a:t> (Random Forest, Neural Networks) can accurately predict key performance metrics—</a:t>
            </a:r>
            <a:r>
              <a:rPr kumimoji="0" lang="en-US" altLang="en-US" sz="2400" b="1" i="0" u="none" strike="noStrike" cap="none" normalizeH="0" baseline="0" dirty="0">
                <a:ln>
                  <a:noFill/>
                </a:ln>
                <a:solidFill>
                  <a:schemeClr val="bg1">
                    <a:lumMod val="85000"/>
                  </a:schemeClr>
                </a:solidFill>
                <a:effectLst/>
                <a:latin typeface="Constantia" panose="02030602050306030303" pitchFamily="18" charset="0"/>
              </a:rPr>
              <a:t>Power, Delay, and Area</a:t>
            </a:r>
            <a:r>
              <a:rPr kumimoji="0" lang="en-US" altLang="en-US" sz="2400" b="0" i="0" u="none" strike="noStrike" cap="none" normalizeH="0" baseline="0" dirty="0">
                <a:ln>
                  <a:noFill/>
                </a:ln>
                <a:solidFill>
                  <a:schemeClr val="bg1">
                    <a:lumMod val="85000"/>
                  </a:schemeClr>
                </a:solidFill>
                <a:effectLst/>
                <a:latin typeface="Constantia" panose="02030602050306030303" pitchFamily="18" charset="0"/>
              </a:rPr>
              <a:t>—from circuit parameters.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85000"/>
                </a:schemeClr>
              </a:solidFill>
              <a:effectLst/>
              <a:latin typeface="Constantia" panose="0203060205030603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85000"/>
                  </a:schemeClr>
                </a:solidFill>
                <a:effectLst/>
                <a:latin typeface="Constantia" panose="02030602050306030303" pitchFamily="18" charset="0"/>
              </a:rPr>
              <a:t>Pareto Optimization</a:t>
            </a:r>
            <a:r>
              <a:rPr kumimoji="0" lang="en-US" altLang="en-US" sz="2400" b="0" i="0" u="none" strike="noStrike" cap="none" normalizeH="0" baseline="0" dirty="0">
                <a:ln>
                  <a:noFill/>
                </a:ln>
                <a:solidFill>
                  <a:schemeClr val="bg1">
                    <a:lumMod val="85000"/>
                  </a:schemeClr>
                </a:solidFill>
                <a:effectLst/>
                <a:latin typeface="Constantia" panose="02030602050306030303" pitchFamily="18" charset="0"/>
              </a:rPr>
              <a:t> helps identify the best trade-offs between conflicting objectives, ensuring optimal circuit performance with minimal area and power.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85000"/>
                </a:schemeClr>
              </a:solidFill>
              <a:effectLst/>
              <a:latin typeface="Constantia" panose="0203060205030603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a:ln>
                  <a:noFill/>
                </a:ln>
                <a:solidFill>
                  <a:schemeClr val="bg1">
                    <a:lumMod val="85000"/>
                  </a:schemeClr>
                </a:solidFill>
                <a:effectLst/>
                <a:latin typeface="Constantia" panose="02030602050306030303" pitchFamily="18" charset="0"/>
              </a:rPr>
              <a:t>LTspice</a:t>
            </a:r>
            <a:r>
              <a:rPr kumimoji="0" lang="en-US" altLang="en-US" sz="2400" b="1" i="0" u="none" strike="noStrike" cap="none" normalizeH="0" baseline="0" dirty="0">
                <a:ln>
                  <a:noFill/>
                </a:ln>
                <a:solidFill>
                  <a:schemeClr val="bg1">
                    <a:lumMod val="85000"/>
                  </a:schemeClr>
                </a:solidFill>
                <a:effectLst/>
                <a:latin typeface="Constantia" panose="02030602050306030303" pitchFamily="18" charset="0"/>
              </a:rPr>
              <a:t> simulations</a:t>
            </a:r>
            <a:r>
              <a:rPr kumimoji="0" lang="en-US" altLang="en-US" sz="2400" b="0" i="0" u="none" strike="noStrike" cap="none" normalizeH="0" baseline="0" dirty="0">
                <a:ln>
                  <a:noFill/>
                </a:ln>
                <a:solidFill>
                  <a:schemeClr val="bg1">
                    <a:lumMod val="85000"/>
                  </a:schemeClr>
                </a:solidFill>
                <a:effectLst/>
                <a:latin typeface="Constantia" panose="02030602050306030303" pitchFamily="18" charset="0"/>
              </a:rPr>
              <a:t> provide a reliable foundation for generating realistic training data that reflects process variations.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85000"/>
                </a:schemeClr>
              </a:solidFill>
              <a:effectLst/>
              <a:latin typeface="Constantia" panose="0203060205030603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85000"/>
                  </a:schemeClr>
                </a:solidFill>
                <a:effectLst/>
                <a:latin typeface="Constantia" panose="02030602050306030303" pitchFamily="18" charset="0"/>
              </a:rPr>
              <a:t>Automation through AI</a:t>
            </a:r>
            <a:r>
              <a:rPr kumimoji="0" lang="en-US" altLang="en-US" sz="2400" b="0" i="0" u="none" strike="noStrike" cap="none" normalizeH="0" baseline="0" dirty="0">
                <a:ln>
                  <a:noFill/>
                </a:ln>
                <a:solidFill>
                  <a:schemeClr val="bg1">
                    <a:lumMod val="85000"/>
                  </a:schemeClr>
                </a:solidFill>
                <a:effectLst/>
                <a:latin typeface="Constantia" panose="02030602050306030303" pitchFamily="18" charset="0"/>
              </a:rPr>
              <a:t> improves design efficiency, reduces development time, and enhances accuracy compared to traditional methods.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85000"/>
                </a:schemeClr>
              </a:solidFill>
              <a:effectLst/>
              <a:latin typeface="Constantia" panose="0203060205030603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85000"/>
                  </a:schemeClr>
                </a:solidFill>
                <a:effectLst/>
                <a:latin typeface="Constantia" panose="02030602050306030303" pitchFamily="18" charset="0"/>
              </a:rPr>
              <a:t>Neural Networks offer better generalization</a:t>
            </a:r>
            <a:r>
              <a:rPr kumimoji="0" lang="en-US" altLang="en-US" sz="2400" b="0" i="0" u="none" strike="noStrike" cap="none" normalizeH="0" baseline="0" dirty="0">
                <a:ln>
                  <a:noFill/>
                </a:ln>
                <a:solidFill>
                  <a:schemeClr val="bg1">
                    <a:lumMod val="85000"/>
                  </a:schemeClr>
                </a:solidFill>
                <a:effectLst/>
                <a:latin typeface="Constantia" panose="02030602050306030303" pitchFamily="18" charset="0"/>
              </a:rPr>
              <a:t> for complex circuits, while Random Forests are efficient for smaller datasets and quick predictions.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lumMod val="85000"/>
                </a:schemeClr>
              </a:solidFill>
              <a:effectLst/>
              <a:latin typeface="Constantia" panose="020306020503060303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85000"/>
                  </a:schemeClr>
                </a:solidFill>
                <a:effectLst/>
                <a:latin typeface="Constantia" panose="02030602050306030303" pitchFamily="18" charset="0"/>
              </a:rPr>
              <a:t>This approach lays the foundation for </a:t>
            </a:r>
            <a:r>
              <a:rPr kumimoji="0" lang="en-US" altLang="en-US" sz="2400" b="1" i="0" u="none" strike="noStrike" cap="none" normalizeH="0" baseline="0" dirty="0">
                <a:ln>
                  <a:noFill/>
                </a:ln>
                <a:solidFill>
                  <a:schemeClr val="bg1">
                    <a:lumMod val="85000"/>
                  </a:schemeClr>
                </a:solidFill>
                <a:effectLst/>
                <a:latin typeface="Constantia" panose="02030602050306030303" pitchFamily="18" charset="0"/>
              </a:rPr>
              <a:t>scalable, AI-driven optimization frameworks</a:t>
            </a:r>
            <a:r>
              <a:rPr kumimoji="0" lang="en-US" altLang="en-US" sz="2400" b="0" i="0" u="none" strike="noStrike" cap="none" normalizeH="0" baseline="0" dirty="0">
                <a:ln>
                  <a:noFill/>
                </a:ln>
                <a:solidFill>
                  <a:schemeClr val="bg1">
                    <a:lumMod val="85000"/>
                  </a:schemeClr>
                </a:solidFill>
                <a:effectLst/>
                <a:latin typeface="Constantia" panose="02030602050306030303" pitchFamily="18" charset="0"/>
              </a:rPr>
              <a:t> that can be extended to advanced technologies like </a:t>
            </a:r>
            <a:r>
              <a:rPr kumimoji="0" lang="en-US" altLang="en-US" sz="2400" b="0" i="0" u="none" strike="noStrike" cap="none" normalizeH="0" baseline="0" dirty="0" err="1">
                <a:ln>
                  <a:noFill/>
                </a:ln>
                <a:solidFill>
                  <a:schemeClr val="bg1">
                    <a:lumMod val="85000"/>
                  </a:schemeClr>
                </a:solidFill>
                <a:effectLst/>
                <a:latin typeface="Constantia" panose="02030602050306030303" pitchFamily="18" charset="0"/>
              </a:rPr>
              <a:t>FinFETs</a:t>
            </a:r>
            <a:r>
              <a:rPr kumimoji="0" lang="en-US" altLang="en-US" sz="2400" b="0" i="0" u="none" strike="noStrike" cap="none" normalizeH="0" baseline="0" dirty="0">
                <a:ln>
                  <a:noFill/>
                </a:ln>
                <a:solidFill>
                  <a:schemeClr val="bg1">
                    <a:lumMod val="85000"/>
                  </a:schemeClr>
                </a:solidFill>
                <a:effectLst/>
                <a:latin typeface="Constantia" panose="02030602050306030303" pitchFamily="18" charset="0"/>
              </a:rPr>
              <a:t> or validated on real hardware (FPGA/ASIC).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428219556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5BB12-83E2-EE07-4F1B-7E7158071527}"/>
              </a:ext>
            </a:extLst>
          </p:cNvPr>
          <p:cNvSpPr txBox="1"/>
          <p:nvPr/>
        </p:nvSpPr>
        <p:spPr>
          <a:xfrm>
            <a:off x="3564916" y="4954765"/>
            <a:ext cx="7127506" cy="783869"/>
          </a:xfrm>
          <a:prstGeom prst="rect">
            <a:avLst/>
          </a:prstGeom>
          <a:noFill/>
        </p:spPr>
        <p:txBody>
          <a:bodyPr wrap="square">
            <a:spAutoFit/>
          </a:bodyPr>
          <a:lstStyle/>
          <a:p>
            <a:pPr marL="0" indent="0">
              <a:lnSpc>
                <a:spcPts val="4873"/>
              </a:lnSpc>
              <a:buNone/>
            </a:pPr>
            <a:r>
              <a:rPr lang="en-US" sz="6600" kern="0" spc="-118" dirty="0">
                <a:solidFill>
                  <a:schemeClr val="accent1">
                    <a:lumMod val="60000"/>
                    <a:lumOff val="40000"/>
                  </a:schemeClr>
                </a:solidFill>
                <a:latin typeface="Roboto Mono Medium" pitchFamily="34" charset="0"/>
                <a:ea typeface="Roboto Mono Medium" pitchFamily="34" charset="-122"/>
              </a:rPr>
              <a:t>  THANK YOU </a:t>
            </a:r>
            <a:endParaRPr lang="en-US" sz="6600" dirty="0">
              <a:solidFill>
                <a:schemeClr val="accent1">
                  <a:lumMod val="60000"/>
                  <a:lumOff val="40000"/>
                </a:schemeClr>
              </a:solidFill>
            </a:endParaRPr>
          </a:p>
        </p:txBody>
      </p:sp>
      <p:pic>
        <p:nvPicPr>
          <p:cNvPr id="6" name="Picture 5">
            <a:extLst>
              <a:ext uri="{FF2B5EF4-FFF2-40B4-BE49-F238E27FC236}">
                <a16:creationId xmlns:a16="http://schemas.microsoft.com/office/drawing/2014/main" id="{73935B1C-85C5-433E-57F8-FFA66257BD8C}"/>
              </a:ext>
            </a:extLst>
          </p:cNvPr>
          <p:cNvPicPr>
            <a:picLocks noChangeAspect="1"/>
          </p:cNvPicPr>
          <p:nvPr/>
        </p:nvPicPr>
        <p:blipFill>
          <a:blip r:embed="rId2"/>
          <a:stretch>
            <a:fillRect/>
          </a:stretch>
        </p:blipFill>
        <p:spPr>
          <a:xfrm>
            <a:off x="12162061" y="9994900"/>
            <a:ext cx="2106866" cy="600137"/>
          </a:xfrm>
          <a:prstGeom prst="rect">
            <a:avLst/>
          </a:prstGeom>
        </p:spPr>
      </p:pic>
    </p:spTree>
    <p:extLst>
      <p:ext uri="{BB962C8B-B14F-4D97-AF65-F5344CB8AC3E}">
        <p14:creationId xmlns:p14="http://schemas.microsoft.com/office/powerpoint/2010/main" val="229418584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4979A73-0DC8-2941-F315-A0568009BE5A}"/>
              </a:ext>
            </a:extLst>
          </p:cNvPr>
          <p:cNvSpPr/>
          <p:nvPr/>
        </p:nvSpPr>
        <p:spPr>
          <a:xfrm>
            <a:off x="2203700" y="1106892"/>
            <a:ext cx="8813528" cy="89118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250"/>
              </a:lnSpc>
              <a:buNone/>
            </a:pPr>
            <a:r>
              <a:rPr lang="en-US" sz="3600" dirty="0">
                <a:solidFill>
                  <a:srgbClr val="C6BFEE"/>
                </a:solidFill>
                <a:latin typeface="Times New Roman" panose="02020603050405020304" pitchFamily="18" charset="0"/>
                <a:ea typeface="Prompt Medium" pitchFamily="34" charset="-122"/>
                <a:cs typeface="Times New Roman" panose="02020603050405020304" pitchFamily="18" charset="0"/>
              </a:rPr>
              <a:t>Our project Workflow</a:t>
            </a:r>
            <a:endParaRPr lang="en-US" sz="3600" dirty="0">
              <a:latin typeface="Times New Roman" panose="02020603050405020304" pitchFamily="18" charset="0"/>
              <a:cs typeface="Times New Roman" panose="02020603050405020304" pitchFamily="18" charset="0"/>
            </a:endParaRPr>
          </a:p>
        </p:txBody>
      </p:sp>
      <p:pic>
        <p:nvPicPr>
          <p:cNvPr id="3" name="Image 0">
            <a:extLst>
              <a:ext uri="{FF2B5EF4-FFF2-40B4-BE49-F238E27FC236}">
                <a16:creationId xmlns:a16="http://schemas.microsoft.com/office/drawing/2014/main" id="{13AE0863-4C02-C0A8-BC4C-4BD513B39491}"/>
              </a:ext>
            </a:extLst>
          </p:cNvPr>
          <p:cNvPicPr>
            <a:picLocks noChangeAspect="1"/>
          </p:cNvPicPr>
          <p:nvPr/>
        </p:nvPicPr>
        <p:blipFill>
          <a:blip r:embed="rId2"/>
          <a:stretch>
            <a:fillRect/>
          </a:stretch>
        </p:blipFill>
        <p:spPr>
          <a:xfrm>
            <a:off x="2709069" y="2070100"/>
            <a:ext cx="1352242" cy="1622560"/>
          </a:xfrm>
          <a:prstGeom prst="rect">
            <a:avLst/>
          </a:prstGeom>
        </p:spPr>
      </p:pic>
      <p:sp>
        <p:nvSpPr>
          <p:cNvPr id="4" name="Text 1">
            <a:extLst>
              <a:ext uri="{FF2B5EF4-FFF2-40B4-BE49-F238E27FC236}">
                <a16:creationId xmlns:a16="http://schemas.microsoft.com/office/drawing/2014/main" id="{A1AE139A-E44B-874F-C7CA-F219A31B6D94}"/>
              </a:ext>
            </a:extLst>
          </p:cNvPr>
          <p:cNvSpPr/>
          <p:nvPr/>
        </p:nvSpPr>
        <p:spPr>
          <a:xfrm>
            <a:off x="4320127" y="2518548"/>
            <a:ext cx="2290337" cy="4455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600"/>
              </a:lnSpc>
              <a:buNone/>
            </a:pPr>
            <a:r>
              <a:rPr lang="en-US" sz="2400" dirty="0">
                <a:solidFill>
                  <a:srgbClr val="DAD8E9"/>
                </a:solidFill>
                <a:latin typeface="Times New Roman" panose="02020603050405020304" pitchFamily="18" charset="0"/>
                <a:ea typeface="Prompt Medium" pitchFamily="34" charset="-122"/>
                <a:cs typeface="Times New Roman" panose="02020603050405020304" pitchFamily="18" charset="0"/>
              </a:rPr>
              <a:t>Circuit Design in 180nm Tech</a:t>
            </a:r>
            <a:endParaRPr lang="en-US" sz="2400" dirty="0">
              <a:latin typeface="Times New Roman" panose="02020603050405020304" pitchFamily="18" charset="0"/>
              <a:cs typeface="Times New Roman" panose="02020603050405020304" pitchFamily="18" charset="0"/>
            </a:endParaRPr>
          </a:p>
        </p:txBody>
      </p:sp>
      <p:pic>
        <p:nvPicPr>
          <p:cNvPr id="5" name="Image 1">
            <a:extLst>
              <a:ext uri="{FF2B5EF4-FFF2-40B4-BE49-F238E27FC236}">
                <a16:creationId xmlns:a16="http://schemas.microsoft.com/office/drawing/2014/main" id="{3A5161E6-5FBE-1A4D-4EC2-0DDCF4A25B68}"/>
              </a:ext>
            </a:extLst>
          </p:cNvPr>
          <p:cNvPicPr>
            <a:picLocks noChangeAspect="1"/>
          </p:cNvPicPr>
          <p:nvPr/>
        </p:nvPicPr>
        <p:blipFill>
          <a:blip r:embed="rId3"/>
          <a:stretch>
            <a:fillRect/>
          </a:stretch>
        </p:blipFill>
        <p:spPr>
          <a:xfrm>
            <a:off x="2709069" y="2964140"/>
            <a:ext cx="1352242" cy="1622560"/>
          </a:xfrm>
          <a:prstGeom prst="rect">
            <a:avLst/>
          </a:prstGeom>
        </p:spPr>
      </p:pic>
      <p:sp>
        <p:nvSpPr>
          <p:cNvPr id="6" name="Text 2">
            <a:extLst>
              <a:ext uri="{FF2B5EF4-FFF2-40B4-BE49-F238E27FC236}">
                <a16:creationId xmlns:a16="http://schemas.microsoft.com/office/drawing/2014/main" id="{61A42E8E-36A1-C89A-DF4D-54841FC94564}"/>
              </a:ext>
            </a:extLst>
          </p:cNvPr>
          <p:cNvSpPr/>
          <p:nvPr/>
        </p:nvSpPr>
        <p:spPr>
          <a:xfrm>
            <a:off x="4300681" y="3412588"/>
            <a:ext cx="1609695" cy="4455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600"/>
              </a:lnSpc>
              <a:buNone/>
            </a:pPr>
            <a:r>
              <a:rPr lang="en-US" sz="2400" dirty="0">
                <a:solidFill>
                  <a:srgbClr val="DAD8E9"/>
                </a:solidFill>
                <a:latin typeface="Times New Roman" panose="02020603050405020304" pitchFamily="18" charset="0"/>
                <a:ea typeface="Prompt Medium" pitchFamily="34" charset="-122"/>
                <a:cs typeface="Times New Roman" panose="02020603050405020304" pitchFamily="18" charset="0"/>
              </a:rPr>
              <a:t>LTspice Simulation</a:t>
            </a:r>
            <a:endParaRPr lang="en-US" sz="2400" dirty="0">
              <a:latin typeface="Times New Roman" panose="02020603050405020304" pitchFamily="18" charset="0"/>
              <a:cs typeface="Times New Roman" panose="02020603050405020304" pitchFamily="18" charset="0"/>
            </a:endParaRPr>
          </a:p>
        </p:txBody>
      </p:sp>
      <p:pic>
        <p:nvPicPr>
          <p:cNvPr id="7" name="Image 2">
            <a:extLst>
              <a:ext uri="{FF2B5EF4-FFF2-40B4-BE49-F238E27FC236}">
                <a16:creationId xmlns:a16="http://schemas.microsoft.com/office/drawing/2014/main" id="{61D46148-F31B-62E5-4396-964965F75A6C}"/>
              </a:ext>
            </a:extLst>
          </p:cNvPr>
          <p:cNvPicPr>
            <a:picLocks noChangeAspect="1"/>
          </p:cNvPicPr>
          <p:nvPr/>
        </p:nvPicPr>
        <p:blipFill>
          <a:blip r:embed="rId4"/>
          <a:stretch>
            <a:fillRect/>
          </a:stretch>
        </p:blipFill>
        <p:spPr>
          <a:xfrm>
            <a:off x="2709069" y="3858180"/>
            <a:ext cx="1352242" cy="1622560"/>
          </a:xfrm>
          <a:prstGeom prst="rect">
            <a:avLst/>
          </a:prstGeom>
        </p:spPr>
      </p:pic>
      <p:sp>
        <p:nvSpPr>
          <p:cNvPr id="8" name="Text 3">
            <a:extLst>
              <a:ext uri="{FF2B5EF4-FFF2-40B4-BE49-F238E27FC236}">
                <a16:creationId xmlns:a16="http://schemas.microsoft.com/office/drawing/2014/main" id="{46126445-0026-C91C-F980-5B35A961EA3F}"/>
              </a:ext>
            </a:extLst>
          </p:cNvPr>
          <p:cNvSpPr/>
          <p:nvPr/>
        </p:nvSpPr>
        <p:spPr>
          <a:xfrm>
            <a:off x="4300681" y="4306628"/>
            <a:ext cx="1609695" cy="4455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600"/>
              </a:lnSpc>
              <a:buNone/>
            </a:pPr>
            <a:r>
              <a:rPr lang="en-US" sz="2400" dirty="0">
                <a:solidFill>
                  <a:srgbClr val="DAD8E9"/>
                </a:solidFill>
                <a:latin typeface="Times New Roman" panose="02020603050405020304" pitchFamily="18" charset="0"/>
                <a:ea typeface="Prompt Medium" pitchFamily="34" charset="-122"/>
                <a:cs typeface="Times New Roman" panose="02020603050405020304" pitchFamily="18" charset="0"/>
              </a:rPr>
              <a:t>Extract PPA Metrics</a:t>
            </a:r>
            <a:endParaRPr lang="en-US" sz="2400" dirty="0">
              <a:latin typeface="Times New Roman" panose="02020603050405020304" pitchFamily="18" charset="0"/>
              <a:cs typeface="Times New Roman" panose="02020603050405020304" pitchFamily="18" charset="0"/>
            </a:endParaRPr>
          </a:p>
        </p:txBody>
      </p:sp>
      <p:pic>
        <p:nvPicPr>
          <p:cNvPr id="9" name="Image 3">
            <a:extLst>
              <a:ext uri="{FF2B5EF4-FFF2-40B4-BE49-F238E27FC236}">
                <a16:creationId xmlns:a16="http://schemas.microsoft.com/office/drawing/2014/main" id="{2E1F5B18-A81B-70EB-89B5-8FB559B52C14}"/>
              </a:ext>
            </a:extLst>
          </p:cNvPr>
          <p:cNvPicPr>
            <a:picLocks noChangeAspect="1"/>
          </p:cNvPicPr>
          <p:nvPr/>
        </p:nvPicPr>
        <p:blipFill>
          <a:blip r:embed="rId5"/>
          <a:stretch>
            <a:fillRect/>
          </a:stretch>
        </p:blipFill>
        <p:spPr>
          <a:xfrm>
            <a:off x="2709069" y="4752221"/>
            <a:ext cx="1352242" cy="1622560"/>
          </a:xfrm>
          <a:prstGeom prst="rect">
            <a:avLst/>
          </a:prstGeom>
        </p:spPr>
      </p:pic>
      <p:sp>
        <p:nvSpPr>
          <p:cNvPr id="10" name="Text 4">
            <a:extLst>
              <a:ext uri="{FF2B5EF4-FFF2-40B4-BE49-F238E27FC236}">
                <a16:creationId xmlns:a16="http://schemas.microsoft.com/office/drawing/2014/main" id="{98C280F9-7D1E-BBE1-EFA8-2E5364EB30FA}"/>
              </a:ext>
            </a:extLst>
          </p:cNvPr>
          <p:cNvSpPr/>
          <p:nvPr/>
        </p:nvSpPr>
        <p:spPr>
          <a:xfrm>
            <a:off x="4300681" y="5200669"/>
            <a:ext cx="1609695" cy="4455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600"/>
              </a:lnSpc>
              <a:buNone/>
            </a:pPr>
            <a:r>
              <a:rPr lang="en-US" sz="2400" dirty="0">
                <a:solidFill>
                  <a:srgbClr val="DAD8E9"/>
                </a:solidFill>
                <a:latin typeface="Times New Roman" panose="02020603050405020304" pitchFamily="18" charset="0"/>
                <a:ea typeface="Prompt Medium" pitchFamily="34" charset="-122"/>
                <a:cs typeface="Times New Roman" panose="02020603050405020304" pitchFamily="18" charset="0"/>
              </a:rPr>
              <a:t>Dataset Generation</a:t>
            </a:r>
            <a:endParaRPr lang="en-US" sz="2400" dirty="0">
              <a:latin typeface="Times New Roman" panose="02020603050405020304" pitchFamily="18" charset="0"/>
              <a:cs typeface="Times New Roman" panose="02020603050405020304" pitchFamily="18" charset="0"/>
            </a:endParaRPr>
          </a:p>
        </p:txBody>
      </p:sp>
      <p:pic>
        <p:nvPicPr>
          <p:cNvPr id="11" name="Image 4">
            <a:extLst>
              <a:ext uri="{FF2B5EF4-FFF2-40B4-BE49-F238E27FC236}">
                <a16:creationId xmlns:a16="http://schemas.microsoft.com/office/drawing/2014/main" id="{2FBE3121-9B25-D27F-9D00-7A36BED48516}"/>
              </a:ext>
            </a:extLst>
          </p:cNvPr>
          <p:cNvPicPr>
            <a:picLocks noChangeAspect="1"/>
          </p:cNvPicPr>
          <p:nvPr/>
        </p:nvPicPr>
        <p:blipFill>
          <a:blip r:embed="rId6"/>
          <a:stretch>
            <a:fillRect/>
          </a:stretch>
        </p:blipFill>
        <p:spPr>
          <a:xfrm>
            <a:off x="2709069" y="5646261"/>
            <a:ext cx="1352242" cy="1622560"/>
          </a:xfrm>
          <a:prstGeom prst="rect">
            <a:avLst/>
          </a:prstGeom>
        </p:spPr>
      </p:pic>
      <p:sp>
        <p:nvSpPr>
          <p:cNvPr id="12" name="Text 5">
            <a:extLst>
              <a:ext uri="{FF2B5EF4-FFF2-40B4-BE49-F238E27FC236}">
                <a16:creationId xmlns:a16="http://schemas.microsoft.com/office/drawing/2014/main" id="{297440EB-F175-C9CC-9D17-6C3033BA0B0A}"/>
              </a:ext>
            </a:extLst>
          </p:cNvPr>
          <p:cNvSpPr/>
          <p:nvPr/>
        </p:nvSpPr>
        <p:spPr>
          <a:xfrm>
            <a:off x="4329181" y="6094709"/>
            <a:ext cx="2607275" cy="4455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600"/>
              </a:lnSpc>
              <a:buNone/>
            </a:pPr>
            <a:r>
              <a:rPr lang="en-US" sz="2400" dirty="0">
                <a:solidFill>
                  <a:srgbClr val="DAD8E9"/>
                </a:solidFill>
                <a:latin typeface="Times New Roman" panose="02020603050405020304" pitchFamily="18" charset="0"/>
                <a:ea typeface="Prompt Medium" pitchFamily="34" charset="-122"/>
                <a:cs typeface="Times New Roman" panose="02020603050405020304" pitchFamily="18" charset="0"/>
              </a:rPr>
              <a:t>Machine Learning Model Training</a:t>
            </a:r>
            <a:endParaRPr lang="en-US" sz="2400" dirty="0">
              <a:latin typeface="Times New Roman" panose="02020603050405020304" pitchFamily="18" charset="0"/>
              <a:cs typeface="Times New Roman" panose="02020603050405020304" pitchFamily="18" charset="0"/>
            </a:endParaRPr>
          </a:p>
        </p:txBody>
      </p:sp>
      <p:pic>
        <p:nvPicPr>
          <p:cNvPr id="13" name="Image 5">
            <a:extLst>
              <a:ext uri="{FF2B5EF4-FFF2-40B4-BE49-F238E27FC236}">
                <a16:creationId xmlns:a16="http://schemas.microsoft.com/office/drawing/2014/main" id="{3A079DAC-7833-6683-DD42-F97CCA80E6F0}"/>
              </a:ext>
            </a:extLst>
          </p:cNvPr>
          <p:cNvPicPr>
            <a:picLocks noChangeAspect="1"/>
          </p:cNvPicPr>
          <p:nvPr/>
        </p:nvPicPr>
        <p:blipFill>
          <a:blip r:embed="rId7"/>
          <a:stretch>
            <a:fillRect/>
          </a:stretch>
        </p:blipFill>
        <p:spPr>
          <a:xfrm>
            <a:off x="2709069" y="6540301"/>
            <a:ext cx="1352242" cy="1622560"/>
          </a:xfrm>
          <a:prstGeom prst="rect">
            <a:avLst/>
          </a:prstGeom>
        </p:spPr>
      </p:pic>
      <p:sp>
        <p:nvSpPr>
          <p:cNvPr id="14" name="Text 6">
            <a:extLst>
              <a:ext uri="{FF2B5EF4-FFF2-40B4-BE49-F238E27FC236}">
                <a16:creationId xmlns:a16="http://schemas.microsoft.com/office/drawing/2014/main" id="{59A83026-3D95-37A2-7D40-4D54929DD70D}"/>
              </a:ext>
            </a:extLst>
          </p:cNvPr>
          <p:cNvSpPr/>
          <p:nvPr/>
        </p:nvSpPr>
        <p:spPr>
          <a:xfrm>
            <a:off x="4312841" y="6988749"/>
            <a:ext cx="2035328" cy="4455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600"/>
              </a:lnSpc>
              <a:buNone/>
            </a:pPr>
            <a:r>
              <a:rPr lang="en-US" sz="2400" dirty="0">
                <a:solidFill>
                  <a:srgbClr val="DAD8E9"/>
                </a:solidFill>
                <a:latin typeface="Times New Roman" panose="02020603050405020304" pitchFamily="18" charset="0"/>
                <a:ea typeface="Prompt Medium" pitchFamily="34" charset="-122"/>
                <a:cs typeface="Times New Roman" panose="02020603050405020304" pitchFamily="18" charset="0"/>
              </a:rPr>
              <a:t>Prediction &amp; Optimization</a:t>
            </a:r>
            <a:endParaRPr lang="en-US" sz="2400" dirty="0">
              <a:latin typeface="Times New Roman" panose="02020603050405020304" pitchFamily="18" charset="0"/>
              <a:cs typeface="Times New Roman" panose="02020603050405020304" pitchFamily="18" charset="0"/>
            </a:endParaRPr>
          </a:p>
        </p:txBody>
      </p:sp>
      <p:pic>
        <p:nvPicPr>
          <p:cNvPr id="15" name="Image 6">
            <a:extLst>
              <a:ext uri="{FF2B5EF4-FFF2-40B4-BE49-F238E27FC236}">
                <a16:creationId xmlns:a16="http://schemas.microsoft.com/office/drawing/2014/main" id="{85E928A4-9EBA-EC0F-3EDE-14075995D334}"/>
              </a:ext>
            </a:extLst>
          </p:cNvPr>
          <p:cNvPicPr>
            <a:picLocks noChangeAspect="1"/>
          </p:cNvPicPr>
          <p:nvPr/>
        </p:nvPicPr>
        <p:blipFill>
          <a:blip r:embed="rId8"/>
          <a:stretch>
            <a:fillRect/>
          </a:stretch>
        </p:blipFill>
        <p:spPr>
          <a:xfrm>
            <a:off x="2709069" y="7434342"/>
            <a:ext cx="1352242" cy="1622560"/>
          </a:xfrm>
          <a:prstGeom prst="rect">
            <a:avLst/>
          </a:prstGeom>
        </p:spPr>
      </p:pic>
      <p:sp>
        <p:nvSpPr>
          <p:cNvPr id="16" name="Text 7">
            <a:extLst>
              <a:ext uri="{FF2B5EF4-FFF2-40B4-BE49-F238E27FC236}">
                <a16:creationId xmlns:a16="http://schemas.microsoft.com/office/drawing/2014/main" id="{A865AF7C-6EAD-2849-2169-16068D44DBA6}"/>
              </a:ext>
            </a:extLst>
          </p:cNvPr>
          <p:cNvSpPr/>
          <p:nvPr/>
        </p:nvSpPr>
        <p:spPr>
          <a:xfrm>
            <a:off x="4332631" y="7882790"/>
            <a:ext cx="2728008" cy="4455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600"/>
              </a:lnSpc>
              <a:buNone/>
            </a:pPr>
            <a:r>
              <a:rPr lang="en-US" sz="2400" dirty="0">
                <a:solidFill>
                  <a:srgbClr val="DAD8E9"/>
                </a:solidFill>
                <a:latin typeface="Times New Roman" panose="02020603050405020304" pitchFamily="18" charset="0"/>
                <a:ea typeface="Prompt Medium" pitchFamily="34" charset="-122"/>
                <a:cs typeface="Times New Roman" panose="02020603050405020304" pitchFamily="18" charset="0"/>
              </a:rPr>
              <a:t>Optimal Transistor Sizing Selection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30332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499269" y="1758448"/>
            <a:ext cx="12984520" cy="2826252"/>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3390" dirty="0">
                <a:solidFill>
                  <a:srgbClr val="F2E782"/>
                </a:solidFill>
                <a:latin typeface="Prata" pitchFamily="34" charset="0"/>
                <a:ea typeface="Prata" pitchFamily="34" charset="-122"/>
                <a:cs typeface="Prata" pitchFamily="34" charset="-120"/>
              </a:rPr>
              <a:t> STEP-1</a:t>
            </a:r>
          </a:p>
          <a:p>
            <a:pPr>
              <a:lnSpc>
                <a:spcPts val="5408"/>
              </a:lnSpc>
            </a:pPr>
            <a:r>
              <a:rPr lang="en-US" sz="4336" dirty="0">
                <a:solidFill>
                  <a:srgbClr val="F2E782"/>
                </a:solidFill>
                <a:latin typeface="Prata" pitchFamily="34" charset="0"/>
                <a:ea typeface="Prata" pitchFamily="34" charset="-122"/>
                <a:cs typeface="Prata" pitchFamily="34" charset="-120"/>
              </a:rPr>
              <a:t>Digital Circuit Design in </a:t>
            </a:r>
            <a:r>
              <a:rPr lang="en-US" sz="4336" dirty="0" err="1">
                <a:solidFill>
                  <a:srgbClr val="F2E782"/>
                </a:solidFill>
                <a:latin typeface="Prata" pitchFamily="34" charset="0"/>
                <a:ea typeface="Prata" pitchFamily="34" charset="-122"/>
                <a:cs typeface="Prata" pitchFamily="34" charset="-120"/>
              </a:rPr>
              <a:t>LTspice</a:t>
            </a:r>
            <a:r>
              <a:rPr lang="en-US" sz="4336" dirty="0">
                <a:solidFill>
                  <a:srgbClr val="F2E782"/>
                </a:solidFill>
                <a:latin typeface="Prata" pitchFamily="34" charset="0"/>
                <a:ea typeface="Prata" pitchFamily="34" charset="-122"/>
                <a:cs typeface="Prata" pitchFamily="34" charset="-120"/>
              </a:rPr>
              <a:t> Using 180nm Technology.</a:t>
            </a:r>
            <a:endParaRPr lang="en-US" sz="4336" dirty="0"/>
          </a:p>
        </p:txBody>
      </p:sp>
      <p:sp>
        <p:nvSpPr>
          <p:cNvPr id="4" name="Text 1"/>
          <p:cNvSpPr/>
          <p:nvPr/>
        </p:nvSpPr>
        <p:spPr>
          <a:xfrm>
            <a:off x="469149" y="4432300"/>
            <a:ext cx="13060720" cy="2748222"/>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3200" dirty="0">
                <a:solidFill>
                  <a:srgbClr val="CFCBBF"/>
                </a:solidFill>
                <a:latin typeface="Times New Roman" panose="02020603050405020304" pitchFamily="18" charset="0"/>
                <a:ea typeface="Raleway" pitchFamily="34" charset="-122"/>
                <a:cs typeface="Times New Roman" panose="02020603050405020304" pitchFamily="18" charset="0"/>
              </a:rPr>
              <a:t>Welcome to this presentation on CMOS circuit design using </a:t>
            </a:r>
            <a:r>
              <a:rPr lang="en-US" sz="3200" dirty="0" err="1">
                <a:solidFill>
                  <a:srgbClr val="CFCBBF"/>
                </a:solidFill>
                <a:latin typeface="Times New Roman" panose="02020603050405020304" pitchFamily="18" charset="0"/>
                <a:ea typeface="Raleway" pitchFamily="34" charset="-122"/>
                <a:cs typeface="Times New Roman" panose="02020603050405020304" pitchFamily="18" charset="0"/>
              </a:rPr>
              <a:t>LTspice</a:t>
            </a:r>
            <a:r>
              <a:rPr lang="en-US" sz="3200" dirty="0">
                <a:solidFill>
                  <a:srgbClr val="CFCBBF"/>
                </a:solidFill>
                <a:latin typeface="Times New Roman" panose="02020603050405020304" pitchFamily="18" charset="0"/>
                <a:ea typeface="Raleway" pitchFamily="34" charset="-122"/>
                <a:cs typeface="Times New Roman" panose="02020603050405020304" pitchFamily="18" charset="0"/>
              </a:rPr>
              <a:t> with 180nm technology. We will cover theoretical foundations, power analysis, and transistor sizing optimization. This step-by-step guide is designed to equip you with the knowledge and practical skills to design efficient and reliable CMOS circuits.</a:t>
            </a:r>
            <a:endParaRPr lang="en-US" sz="3200" dirty="0">
              <a:latin typeface="Times New Roman" panose="02020603050405020304" pitchFamily="18" charset="0"/>
              <a:cs typeface="Times New Roman" panose="02020603050405020304" pitchFamily="18" charset="0"/>
            </a:endParaRPr>
          </a:p>
        </p:txBody>
      </p:sp>
      <p:sp>
        <p:nvSpPr>
          <p:cNvPr id="5" name="Text 2"/>
          <p:cNvSpPr/>
          <p:nvPr/>
        </p:nvSpPr>
        <p:spPr>
          <a:xfrm>
            <a:off x="423069" y="6519978"/>
            <a:ext cx="12984520" cy="176824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3200" dirty="0">
                <a:solidFill>
                  <a:srgbClr val="CFCBBF"/>
                </a:solidFill>
                <a:latin typeface="Times New Roman" panose="02020603050405020304" pitchFamily="18" charset="0"/>
                <a:ea typeface="Raleway" pitchFamily="34" charset="-122"/>
                <a:cs typeface="Times New Roman" panose="02020603050405020304" pitchFamily="18" charset="0"/>
              </a:rPr>
              <a:t>In this presentation, we will explore the fundamental concepts of CMOS technology, starting with the construction and analysis of a CMOS inverter. This foundational knowledge will pave the way for advanced techniques, including the use of AI for transistor sizing optimization. Let's begin!</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73478" y="707725"/>
            <a:ext cx="6708769" cy="69070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4336" dirty="0">
                <a:solidFill>
                  <a:srgbClr val="F2E782"/>
                </a:solidFill>
                <a:latin typeface="Prata" pitchFamily="34" charset="0"/>
                <a:ea typeface="Prata" pitchFamily="34" charset="-122"/>
                <a:cs typeface="Prata" pitchFamily="34" charset="-120"/>
              </a:rPr>
              <a:t>CMOS Inverter </a:t>
            </a:r>
            <a:endParaRPr lang="en-US" sz="4336" dirty="0"/>
          </a:p>
        </p:txBody>
      </p:sp>
      <p:sp>
        <p:nvSpPr>
          <p:cNvPr id="3" name="Text 1"/>
          <p:cNvSpPr/>
          <p:nvPr/>
        </p:nvSpPr>
        <p:spPr>
          <a:xfrm>
            <a:off x="662137" y="1597461"/>
            <a:ext cx="12710242" cy="1414596"/>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76"/>
              </a:lnSpc>
            </a:pPr>
            <a:r>
              <a:rPr lang="en-US" sz="1705" dirty="0">
                <a:solidFill>
                  <a:srgbClr val="CFCBBF"/>
                </a:solidFill>
                <a:latin typeface="Raleway" pitchFamily="34" charset="0"/>
                <a:ea typeface="Raleway" pitchFamily="34" charset="-122"/>
                <a:cs typeface="Raleway" pitchFamily="34" charset="-120"/>
              </a:rPr>
              <a:t>The CMOS inverter is the most basic, yet crucial, component in digital logic design. It consists of two primary transistors: an NMOS (M1) and a PMOS (M2). When the input is HIGH, the NMOS conducts. Conversely, when the input is LOW, the PMOS conducts. A power supply (VDD = 1.8V) energizes the circuit, and a load capacitor (C_L = 10fF) represents parasitic capacitance.</a:t>
            </a:r>
            <a:endParaRPr lang="en-US" sz="1705" dirty="0"/>
          </a:p>
        </p:txBody>
      </p:sp>
      <p:sp>
        <p:nvSpPr>
          <p:cNvPr id="12" name="TextBox 11">
            <a:extLst>
              <a:ext uri="{FF2B5EF4-FFF2-40B4-BE49-F238E27FC236}">
                <a16:creationId xmlns:a16="http://schemas.microsoft.com/office/drawing/2014/main" id="{F6CF21D5-4E1E-FE55-B147-4C5EF7899979}"/>
              </a:ext>
            </a:extLst>
          </p:cNvPr>
          <p:cNvSpPr txBox="1"/>
          <p:nvPr/>
        </p:nvSpPr>
        <p:spPr>
          <a:xfrm>
            <a:off x="3547269" y="4432300"/>
            <a:ext cx="8518776" cy="369332"/>
          </a:xfrm>
          <a:prstGeom prst="rect">
            <a:avLst/>
          </a:prstGeom>
          <a:noFill/>
        </p:spPr>
        <p:txBody>
          <a:bodyPr wrap="square">
            <a:spAutoFit/>
          </a:bodyPr>
          <a:lstStyle/>
          <a:p>
            <a:r>
              <a:rPr lang="en-US" dirty="0"/>
              <a:t>A </a:t>
            </a:r>
            <a:endParaRPr lang="en-IN" dirty="0"/>
          </a:p>
        </p:txBody>
      </p:sp>
      <p:sp>
        <p:nvSpPr>
          <p:cNvPr id="17" name="Rectangle 3">
            <a:extLst>
              <a:ext uri="{FF2B5EF4-FFF2-40B4-BE49-F238E27FC236}">
                <a16:creationId xmlns:a16="http://schemas.microsoft.com/office/drawing/2014/main" id="{5315A5BD-EAD1-C567-8EBA-C10D7D0863DC}"/>
              </a:ext>
            </a:extLst>
          </p:cNvPr>
          <p:cNvSpPr>
            <a:spLocks noChangeArrowheads="1"/>
          </p:cNvSpPr>
          <p:nvPr/>
        </p:nvSpPr>
        <p:spPr bwMode="auto">
          <a:xfrm>
            <a:off x="0" y="43934"/>
            <a:ext cx="145604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pseudo-NMOS NOR gate uses one always-on PMOS transistor as a constant pull-up and multiple NMOS transistors for logic evaluation. In</a:t>
            </a:r>
          </a:p>
        </p:txBody>
      </p:sp>
      <p:pic>
        <p:nvPicPr>
          <p:cNvPr id="18" name="Picture 17">
            <a:extLst>
              <a:ext uri="{FF2B5EF4-FFF2-40B4-BE49-F238E27FC236}">
                <a16:creationId xmlns:a16="http://schemas.microsoft.com/office/drawing/2014/main" id="{B21199CA-00DF-0064-F031-4ADB3B332162}"/>
              </a:ext>
            </a:extLst>
          </p:cNvPr>
          <p:cNvPicPr>
            <a:picLocks noChangeAspect="1"/>
          </p:cNvPicPr>
          <p:nvPr/>
        </p:nvPicPr>
        <p:blipFill>
          <a:blip r:embed="rId3"/>
          <a:stretch>
            <a:fillRect/>
          </a:stretch>
        </p:blipFill>
        <p:spPr>
          <a:xfrm>
            <a:off x="834943" y="3098772"/>
            <a:ext cx="5607925" cy="6438928"/>
          </a:xfrm>
          <a:prstGeom prst="rect">
            <a:avLst/>
          </a:prstGeom>
        </p:spPr>
      </p:pic>
      <p:pic>
        <p:nvPicPr>
          <p:cNvPr id="19" name="Picture 18">
            <a:extLst>
              <a:ext uri="{FF2B5EF4-FFF2-40B4-BE49-F238E27FC236}">
                <a16:creationId xmlns:a16="http://schemas.microsoft.com/office/drawing/2014/main" id="{36879A68-5685-BDF1-192D-866B49D9DDAF}"/>
              </a:ext>
            </a:extLst>
          </p:cNvPr>
          <p:cNvPicPr>
            <a:picLocks noChangeAspect="1"/>
          </p:cNvPicPr>
          <p:nvPr/>
        </p:nvPicPr>
        <p:blipFill>
          <a:blip r:embed="rId4">
            <a:extLst>
              <a:ext uri="{28A0092B-C50C-407E-A947-70E740481C1C}">
                <a14:useLocalDpi xmlns:a14="http://schemas.microsoft.com/office/drawing/2010/main" val="0"/>
              </a:ext>
            </a:extLst>
          </a:blip>
          <a:srcRect r="18000"/>
          <a:stretch/>
        </p:blipFill>
        <p:spPr>
          <a:xfrm>
            <a:off x="7142221" y="3041577"/>
            <a:ext cx="6206454" cy="3118092"/>
          </a:xfrm>
          <a:prstGeom prst="rect">
            <a:avLst/>
          </a:prstGeom>
        </p:spPr>
      </p:pic>
      <p:pic>
        <p:nvPicPr>
          <p:cNvPr id="20" name="Picture 19">
            <a:extLst>
              <a:ext uri="{FF2B5EF4-FFF2-40B4-BE49-F238E27FC236}">
                <a16:creationId xmlns:a16="http://schemas.microsoft.com/office/drawing/2014/main" id="{906D1E97-BE3B-797F-B5D4-0D8C460D1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5925" y="6868908"/>
            <a:ext cx="6206454" cy="2667000"/>
          </a:xfrm>
          <a:prstGeom prst="rect">
            <a:avLst/>
          </a:prstGeom>
        </p:spPr>
      </p:pic>
      <p:sp>
        <p:nvSpPr>
          <p:cNvPr id="4" name="Text 0">
            <a:extLst>
              <a:ext uri="{FF2B5EF4-FFF2-40B4-BE49-F238E27FC236}">
                <a16:creationId xmlns:a16="http://schemas.microsoft.com/office/drawing/2014/main" id="{DD7EF693-B72B-2739-2D5F-69FABC5119B1}"/>
              </a:ext>
            </a:extLst>
          </p:cNvPr>
          <p:cNvSpPr/>
          <p:nvPr/>
        </p:nvSpPr>
        <p:spPr>
          <a:xfrm>
            <a:off x="2381605" y="9510374"/>
            <a:ext cx="2514600" cy="69070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2000" dirty="0">
                <a:solidFill>
                  <a:srgbClr val="F2E782"/>
                </a:solidFill>
                <a:latin typeface="Prata" pitchFamily="34" charset="0"/>
                <a:ea typeface="Prata" pitchFamily="34" charset="-122"/>
                <a:cs typeface="Prata" pitchFamily="34" charset="-120"/>
              </a:rPr>
              <a:t> Inverter Circuit</a:t>
            </a:r>
            <a:endParaRPr lang="en-US" sz="2000" dirty="0"/>
          </a:p>
        </p:txBody>
      </p:sp>
      <p:sp>
        <p:nvSpPr>
          <p:cNvPr id="5" name="Text 0">
            <a:extLst>
              <a:ext uri="{FF2B5EF4-FFF2-40B4-BE49-F238E27FC236}">
                <a16:creationId xmlns:a16="http://schemas.microsoft.com/office/drawing/2014/main" id="{B2CEEBA8-2FF7-6780-F385-20883B28477C}"/>
              </a:ext>
            </a:extLst>
          </p:cNvPr>
          <p:cNvSpPr/>
          <p:nvPr/>
        </p:nvSpPr>
        <p:spPr>
          <a:xfrm>
            <a:off x="8974595" y="6105036"/>
            <a:ext cx="2726073" cy="69070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2000" dirty="0">
                <a:solidFill>
                  <a:srgbClr val="F2E782"/>
                </a:solidFill>
                <a:latin typeface="Prata" pitchFamily="34" charset="0"/>
                <a:ea typeface="Prata" pitchFamily="34" charset="-122"/>
                <a:cs typeface="Prata" pitchFamily="34" charset="-120"/>
              </a:rPr>
              <a:t>Inverter Input netlist </a:t>
            </a:r>
            <a:endParaRPr lang="en-US" sz="2000" dirty="0"/>
          </a:p>
        </p:txBody>
      </p:sp>
      <p:sp>
        <p:nvSpPr>
          <p:cNvPr id="6" name="Text 0">
            <a:extLst>
              <a:ext uri="{FF2B5EF4-FFF2-40B4-BE49-F238E27FC236}">
                <a16:creationId xmlns:a16="http://schemas.microsoft.com/office/drawing/2014/main" id="{568AAA3D-7CDE-06B3-E900-E4E0CA4BA3EB}"/>
              </a:ext>
            </a:extLst>
          </p:cNvPr>
          <p:cNvSpPr/>
          <p:nvPr/>
        </p:nvSpPr>
        <p:spPr>
          <a:xfrm>
            <a:off x="8669980" y="9510374"/>
            <a:ext cx="3123831" cy="69070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2000" dirty="0">
                <a:solidFill>
                  <a:srgbClr val="F2E782"/>
                </a:solidFill>
                <a:latin typeface="Prata" pitchFamily="34" charset="0"/>
                <a:ea typeface="Prata" pitchFamily="34" charset="-122"/>
                <a:cs typeface="Prata" pitchFamily="34" charset="-120"/>
              </a:rPr>
              <a:t> Inverter Output Log File</a:t>
            </a:r>
            <a:endParaRPr lang="en-US" sz="20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5A96303-9668-A3CA-0783-6CAEAD0F2FF6}"/>
              </a:ext>
            </a:extLst>
          </p:cNvPr>
          <p:cNvSpPr txBox="1"/>
          <p:nvPr/>
        </p:nvSpPr>
        <p:spPr>
          <a:xfrm>
            <a:off x="651669" y="1377036"/>
            <a:ext cx="12649200" cy="1631216"/>
          </a:xfrm>
          <a:prstGeom prst="rect">
            <a:avLst/>
          </a:prstGeom>
          <a:noFill/>
        </p:spPr>
        <p:txBody>
          <a:bodyPr wrap="square">
            <a:spAutoFit/>
          </a:bodyPr>
          <a:lstStyle/>
          <a:p>
            <a:r>
              <a:rPr lang="en-US" sz="2000" dirty="0">
                <a:solidFill>
                  <a:schemeClr val="bg1">
                    <a:lumMod val="85000"/>
                  </a:schemeClr>
                </a:solidFill>
                <a:latin typeface="Times New Roman" panose="02020603050405020304" pitchFamily="18" charset="0"/>
                <a:cs typeface="Times New Roman" panose="02020603050405020304" pitchFamily="18" charset="0"/>
              </a:rPr>
              <a:t>standard CMOS NAND gate consists of </a:t>
            </a:r>
            <a:r>
              <a:rPr lang="en-US" sz="2000" b="1" dirty="0">
                <a:solidFill>
                  <a:schemeClr val="bg1">
                    <a:lumMod val="85000"/>
                  </a:schemeClr>
                </a:solidFill>
                <a:latin typeface="Times New Roman" panose="02020603050405020304" pitchFamily="18" charset="0"/>
                <a:cs typeface="Times New Roman" panose="02020603050405020304" pitchFamily="18" charset="0"/>
              </a:rPr>
              <a:t>two PMOS transistors in parallel</a:t>
            </a:r>
            <a:r>
              <a:rPr lang="en-US" sz="2000" dirty="0">
                <a:solidFill>
                  <a:schemeClr val="bg1">
                    <a:lumMod val="85000"/>
                  </a:schemeClr>
                </a:solidFill>
                <a:latin typeface="Times New Roman" panose="02020603050405020304" pitchFamily="18" charset="0"/>
                <a:cs typeface="Times New Roman" panose="02020603050405020304" pitchFamily="18" charset="0"/>
              </a:rPr>
              <a:t> as the pull-up network and </a:t>
            </a:r>
            <a:r>
              <a:rPr lang="en-US" sz="2000" b="1" dirty="0">
                <a:solidFill>
                  <a:schemeClr val="bg1">
                    <a:lumMod val="85000"/>
                  </a:schemeClr>
                </a:solidFill>
                <a:latin typeface="Times New Roman" panose="02020603050405020304" pitchFamily="18" charset="0"/>
                <a:cs typeface="Times New Roman" panose="02020603050405020304" pitchFamily="18" charset="0"/>
              </a:rPr>
              <a:t>two NMOS transistors in series</a:t>
            </a:r>
            <a:r>
              <a:rPr lang="en-US" sz="2000" dirty="0">
                <a:solidFill>
                  <a:schemeClr val="bg1">
                    <a:lumMod val="85000"/>
                  </a:schemeClr>
                </a:solidFill>
                <a:latin typeface="Times New Roman" panose="02020603050405020304" pitchFamily="18" charset="0"/>
                <a:cs typeface="Times New Roman" panose="02020603050405020304" pitchFamily="18" charset="0"/>
              </a:rPr>
              <a:t> as the pull-down network. When both inputs are high, the NMOS path conducts and pulls the output low. If either input is low, at least one PMOS conducts, pulling the output high. This ensures full voltage swing and no static power dissipation. CMOS NAND is widely used due to its efficiency and robustness.</a:t>
            </a:r>
          </a:p>
          <a:p>
            <a:endParaRPr lang="en-IN" sz="2000" dirty="0">
              <a:solidFill>
                <a:schemeClr val="bg1">
                  <a:lumMod val="95000"/>
                </a:schemeClr>
              </a:solidFill>
              <a:highlight>
                <a:srgbClr val="000000"/>
              </a:highlight>
            </a:endParaRPr>
          </a:p>
        </p:txBody>
      </p:sp>
      <p:sp>
        <p:nvSpPr>
          <p:cNvPr id="16" name="TextBox 15">
            <a:extLst>
              <a:ext uri="{FF2B5EF4-FFF2-40B4-BE49-F238E27FC236}">
                <a16:creationId xmlns:a16="http://schemas.microsoft.com/office/drawing/2014/main" id="{59D6896F-848B-A0B2-883B-AF50C404E392}"/>
              </a:ext>
            </a:extLst>
          </p:cNvPr>
          <p:cNvSpPr txBox="1"/>
          <p:nvPr/>
        </p:nvSpPr>
        <p:spPr>
          <a:xfrm>
            <a:off x="880269" y="622300"/>
            <a:ext cx="7125788" cy="734817"/>
          </a:xfrm>
          <a:prstGeom prst="rect">
            <a:avLst/>
          </a:prstGeom>
          <a:noFill/>
        </p:spPr>
        <p:txBody>
          <a:bodyPr wrap="square">
            <a:spAutoFit/>
          </a:bodyPr>
          <a:lstStyle/>
          <a:p>
            <a:pPr>
              <a:lnSpc>
                <a:spcPts val="5408"/>
              </a:lnSpc>
            </a:pPr>
            <a:r>
              <a:rPr lang="en-US" sz="3200" dirty="0">
                <a:solidFill>
                  <a:srgbClr val="F2E782"/>
                </a:solidFill>
                <a:latin typeface="Prata" pitchFamily="34" charset="0"/>
                <a:ea typeface="Prata" pitchFamily="34" charset="-122"/>
                <a:cs typeface="Prata" pitchFamily="34" charset="-120"/>
              </a:rPr>
              <a:t>CMOS NAND </a:t>
            </a:r>
            <a:endParaRPr lang="en-US" sz="3200" dirty="0"/>
          </a:p>
        </p:txBody>
      </p:sp>
      <p:pic>
        <p:nvPicPr>
          <p:cNvPr id="18" name="Picture 17">
            <a:extLst>
              <a:ext uri="{FF2B5EF4-FFF2-40B4-BE49-F238E27FC236}">
                <a16:creationId xmlns:a16="http://schemas.microsoft.com/office/drawing/2014/main" id="{704A9478-0044-1D66-D9BD-8ED4D4FAA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69" y="3121005"/>
            <a:ext cx="5487602" cy="5791200"/>
          </a:xfrm>
          <a:prstGeom prst="rect">
            <a:avLst/>
          </a:prstGeom>
        </p:spPr>
      </p:pic>
      <p:pic>
        <p:nvPicPr>
          <p:cNvPr id="20" name="Picture 19">
            <a:extLst>
              <a:ext uri="{FF2B5EF4-FFF2-40B4-BE49-F238E27FC236}">
                <a16:creationId xmlns:a16="http://schemas.microsoft.com/office/drawing/2014/main" id="{6CA59F7C-2600-3603-6074-296B367B8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669" y="2908313"/>
            <a:ext cx="6419850" cy="3124200"/>
          </a:xfrm>
          <a:prstGeom prst="rect">
            <a:avLst/>
          </a:prstGeom>
        </p:spPr>
      </p:pic>
      <p:pic>
        <p:nvPicPr>
          <p:cNvPr id="22" name="Picture 21">
            <a:extLst>
              <a:ext uri="{FF2B5EF4-FFF2-40B4-BE49-F238E27FC236}">
                <a16:creationId xmlns:a16="http://schemas.microsoft.com/office/drawing/2014/main" id="{51706F35-C785-113D-8D25-4BAF2B99B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5270" y="6794501"/>
            <a:ext cx="6392249" cy="2117704"/>
          </a:xfrm>
          <a:prstGeom prst="rect">
            <a:avLst/>
          </a:prstGeom>
        </p:spPr>
      </p:pic>
      <p:sp>
        <p:nvSpPr>
          <p:cNvPr id="5" name="Text 0">
            <a:extLst>
              <a:ext uri="{FF2B5EF4-FFF2-40B4-BE49-F238E27FC236}">
                <a16:creationId xmlns:a16="http://schemas.microsoft.com/office/drawing/2014/main" id="{A607A257-9AFF-4240-237F-DFFF26DE2C79}"/>
              </a:ext>
            </a:extLst>
          </p:cNvPr>
          <p:cNvSpPr/>
          <p:nvPr/>
        </p:nvSpPr>
        <p:spPr>
          <a:xfrm>
            <a:off x="2404269" y="8932124"/>
            <a:ext cx="2514600" cy="69070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408"/>
              </a:lnSpc>
            </a:pPr>
            <a:r>
              <a:rPr lang="en-US" sz="2000" dirty="0">
                <a:solidFill>
                  <a:srgbClr val="F2E782"/>
                </a:solidFill>
                <a:latin typeface="Prata" pitchFamily="34" charset="0"/>
                <a:ea typeface="Prata" pitchFamily="34" charset="-122"/>
                <a:cs typeface="Prata" pitchFamily="34" charset="-120"/>
              </a:rPr>
              <a:t>CMOS NAND </a:t>
            </a:r>
            <a:endParaRPr lang="en-US" sz="2000" dirty="0"/>
          </a:p>
        </p:txBody>
      </p:sp>
      <p:sp>
        <p:nvSpPr>
          <p:cNvPr id="10" name="TextBox 9">
            <a:extLst>
              <a:ext uri="{FF2B5EF4-FFF2-40B4-BE49-F238E27FC236}">
                <a16:creationId xmlns:a16="http://schemas.microsoft.com/office/drawing/2014/main" id="{DC73BDD4-0AE1-39E2-990D-102E134B11B8}"/>
              </a:ext>
            </a:extLst>
          </p:cNvPr>
          <p:cNvSpPr txBox="1"/>
          <p:nvPr/>
        </p:nvSpPr>
        <p:spPr>
          <a:xfrm>
            <a:off x="8592468" y="5888820"/>
            <a:ext cx="3657600" cy="680956"/>
          </a:xfrm>
          <a:prstGeom prst="rect">
            <a:avLst/>
          </a:prstGeom>
          <a:noFill/>
        </p:spPr>
        <p:txBody>
          <a:bodyPr wrap="square">
            <a:spAutoFit/>
          </a:bodyPr>
          <a:lstStyle/>
          <a:p>
            <a:pPr>
              <a:lnSpc>
                <a:spcPts val="5408"/>
              </a:lnSpc>
            </a:pPr>
            <a:r>
              <a:rPr lang="en-US" dirty="0">
                <a:solidFill>
                  <a:srgbClr val="F2E782"/>
                </a:solidFill>
                <a:latin typeface="Prata" pitchFamily="34" charset="0"/>
                <a:ea typeface="Prata" pitchFamily="34" charset="-122"/>
                <a:cs typeface="Prata" pitchFamily="34" charset="-120"/>
              </a:rPr>
              <a:t>NAND</a:t>
            </a:r>
            <a:r>
              <a:rPr lang="en-US" sz="1800" dirty="0">
                <a:solidFill>
                  <a:srgbClr val="F2E782"/>
                </a:solidFill>
                <a:latin typeface="Prata" pitchFamily="34" charset="0"/>
                <a:ea typeface="Prata" pitchFamily="34" charset="-122"/>
                <a:cs typeface="Prata" pitchFamily="34" charset="-120"/>
              </a:rPr>
              <a:t> Input netlist </a:t>
            </a:r>
            <a:endParaRPr lang="en-US" sz="1800" dirty="0"/>
          </a:p>
        </p:txBody>
      </p:sp>
      <p:sp>
        <p:nvSpPr>
          <p:cNvPr id="15" name="TextBox 14">
            <a:extLst>
              <a:ext uri="{FF2B5EF4-FFF2-40B4-BE49-F238E27FC236}">
                <a16:creationId xmlns:a16="http://schemas.microsoft.com/office/drawing/2014/main" id="{8626063E-2DF0-52EC-D4FE-350E72A00804}"/>
              </a:ext>
            </a:extLst>
          </p:cNvPr>
          <p:cNvSpPr txBox="1"/>
          <p:nvPr/>
        </p:nvSpPr>
        <p:spPr>
          <a:xfrm>
            <a:off x="8437262" y="8813830"/>
            <a:ext cx="3429000" cy="680956"/>
          </a:xfrm>
          <a:prstGeom prst="rect">
            <a:avLst/>
          </a:prstGeom>
          <a:noFill/>
        </p:spPr>
        <p:txBody>
          <a:bodyPr wrap="square">
            <a:spAutoFit/>
          </a:bodyPr>
          <a:lstStyle/>
          <a:p>
            <a:pPr>
              <a:lnSpc>
                <a:spcPts val="5408"/>
              </a:lnSpc>
            </a:pPr>
            <a:r>
              <a:rPr lang="en-US" dirty="0">
                <a:solidFill>
                  <a:srgbClr val="F2E782"/>
                </a:solidFill>
                <a:latin typeface="Prata" pitchFamily="34" charset="0"/>
                <a:ea typeface="Prata" pitchFamily="34" charset="-122"/>
                <a:cs typeface="Prata" pitchFamily="34" charset="-120"/>
              </a:rPr>
              <a:t>NAND</a:t>
            </a:r>
            <a:r>
              <a:rPr lang="en-US" sz="1800" dirty="0">
                <a:solidFill>
                  <a:srgbClr val="F2E782"/>
                </a:solidFill>
                <a:latin typeface="Prata" pitchFamily="34" charset="0"/>
                <a:ea typeface="Prata" pitchFamily="34" charset="-122"/>
                <a:cs typeface="Prata" pitchFamily="34" charset="-120"/>
              </a:rPr>
              <a:t> </a:t>
            </a:r>
            <a:r>
              <a:rPr lang="en-US" dirty="0">
                <a:solidFill>
                  <a:srgbClr val="F2E782"/>
                </a:solidFill>
                <a:latin typeface="Prata" pitchFamily="34" charset="0"/>
                <a:ea typeface="Prata" pitchFamily="34" charset="-122"/>
                <a:cs typeface="Prata" pitchFamily="34" charset="-120"/>
              </a:rPr>
              <a:t>Output Log File</a:t>
            </a:r>
            <a:r>
              <a:rPr lang="en-US" sz="1800" dirty="0">
                <a:solidFill>
                  <a:srgbClr val="F2E782"/>
                </a:solidFill>
                <a:latin typeface="Prata" pitchFamily="34" charset="0"/>
                <a:ea typeface="Prata" pitchFamily="34" charset="-122"/>
                <a:cs typeface="Prata" pitchFamily="34" charset="-120"/>
              </a:rPr>
              <a:t> </a:t>
            </a:r>
            <a:endParaRPr lang="en-US" sz="1800" dirty="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196"/>
  <p:tag name="AS_RELEASE_DATE" val="2024.02.14"/>
  <p:tag name="AS_TITLE" val="Aspose.Slides for .NET6"/>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6524</TotalTime>
  <Words>5301</Words>
  <Application>Microsoft Office PowerPoint</Application>
  <PresentationFormat>Custom</PresentationFormat>
  <Paragraphs>547</Paragraphs>
  <Slides>55</Slides>
  <Notes>31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Calibri Light</vt:lpstr>
      <vt:lpstr>Times New Roman</vt:lpstr>
      <vt:lpstr>Arial</vt:lpstr>
      <vt:lpstr>Raleway</vt:lpstr>
      <vt:lpstr>Constantia</vt:lpstr>
      <vt:lpstr>Inter</vt:lpstr>
      <vt:lpstr>Roboto</vt:lpstr>
      <vt:lpstr>Calibri</vt:lpstr>
      <vt:lpstr>Prata</vt:lpstr>
      <vt:lpstr>Roboto Slab</vt:lpstr>
      <vt:lpstr>Roboto Mono Medium</vt:lpstr>
      <vt:lpstr>Office Theme</vt:lpstr>
      <vt:lpstr>1_Office Theme</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JANNU VIVEKSAM</dc:creator>
  <cp:lastModifiedBy>Pitla Nishok babu</cp:lastModifiedBy>
  <cp:revision>29</cp:revision>
  <cp:lastPrinted>2025-03-09T21:42:42Z</cp:lastPrinted>
  <dcterms:created xsi:type="dcterms:W3CDTF">2025-03-09T21:42:42Z</dcterms:created>
  <dcterms:modified xsi:type="dcterms:W3CDTF">2025-05-18T18:10:58Z</dcterms:modified>
</cp:coreProperties>
</file>